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3" d="100"/>
          <a:sy n="113" d="100"/>
        </p:scale>
        <p:origin x="-96"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1/25/15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1/25/15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1/25/15</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Music in the </a:t>
            </a:r>
            <a:br>
              <a:rPr lang="en-US" dirty="0" smtClean="0"/>
            </a:br>
            <a:r>
              <a:rPr lang="en-US" dirty="0" smtClean="0"/>
              <a:t>Worship Space</a:t>
            </a:r>
            <a:endParaRPr lang="en-US" dirty="0"/>
          </a:p>
        </p:txBody>
      </p:sp>
      <p:sp>
        <p:nvSpPr>
          <p:cNvPr id="3" name="Subtitle 2"/>
          <p:cNvSpPr>
            <a:spLocks noGrp="1"/>
          </p:cNvSpPr>
          <p:nvPr>
            <p:ph type="subTitle" idx="1"/>
          </p:nvPr>
        </p:nvSpPr>
        <p:spPr/>
        <p:txBody>
          <a:bodyPr/>
          <a:lstStyle/>
          <a:p>
            <a:r>
              <a:rPr lang="en-US" dirty="0" smtClean="0"/>
              <a:t>Hymns, Choral Anthems, Instrumental Music</a:t>
            </a:r>
          </a:p>
          <a:p>
            <a:endParaRPr lang="en-US" sz="1600" dirty="0" smtClean="0"/>
          </a:p>
          <a:p>
            <a:r>
              <a:rPr lang="en-US" dirty="0" smtClean="0"/>
              <a:t>Why and How?</a:t>
            </a:r>
            <a:endParaRPr lang="en-US" dirty="0"/>
          </a:p>
        </p:txBody>
      </p:sp>
    </p:spTree>
    <p:extLst>
      <p:ext uri="{BB962C8B-B14F-4D97-AF65-F5344CB8AC3E}">
        <p14:creationId xmlns:p14="http://schemas.microsoft.com/office/powerpoint/2010/main" val="3188968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Hymn Searching Online</a:t>
            </a:r>
            <a:endParaRPr lang="en-US" dirty="0"/>
          </a:p>
        </p:txBody>
      </p:sp>
      <p:pic>
        <p:nvPicPr>
          <p:cNvPr id="4" name="Content Placeholder 3" descr="Screen Shot 2015-01-24 at 11.16.2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286" r="28688" b="17344"/>
          <a:stretch/>
        </p:blipFill>
        <p:spPr>
          <a:xfrm>
            <a:off x="446289" y="1719418"/>
            <a:ext cx="8126211" cy="5023394"/>
          </a:xfrm>
        </p:spPr>
      </p:pic>
    </p:spTree>
    <p:extLst>
      <p:ext uri="{BB962C8B-B14F-4D97-AF65-F5344CB8AC3E}">
        <p14:creationId xmlns:p14="http://schemas.microsoft.com/office/powerpoint/2010/main" val="27830112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Megan do?</a:t>
            </a:r>
            <a:endParaRPr lang="en-US" dirty="0"/>
          </a:p>
        </p:txBody>
      </p:sp>
      <p:sp>
        <p:nvSpPr>
          <p:cNvPr id="3" name="Content Placeholder 2"/>
          <p:cNvSpPr>
            <a:spLocks noGrp="1"/>
          </p:cNvSpPr>
          <p:nvPr>
            <p:ph idx="1"/>
          </p:nvPr>
        </p:nvSpPr>
        <p:spPr/>
        <p:txBody>
          <a:bodyPr/>
          <a:lstStyle/>
          <a:p>
            <a:pPr marL="0" indent="0">
              <a:buNone/>
            </a:pPr>
            <a:r>
              <a:rPr lang="en-US" dirty="0" smtClean="0"/>
              <a:t>February 22, 2015</a:t>
            </a:r>
          </a:p>
          <a:p>
            <a:pPr marL="0" indent="0">
              <a:buNone/>
            </a:pPr>
            <a:r>
              <a:rPr lang="en-US" dirty="0" smtClean="0"/>
              <a:t>Opening Hymn: This Is My Father’s World (293)</a:t>
            </a:r>
          </a:p>
          <a:p>
            <a:pPr marL="0" indent="0">
              <a:buNone/>
            </a:pPr>
            <a:r>
              <a:rPr lang="en-US" dirty="0" smtClean="0"/>
              <a:t>Sermon Hymn: O Love, That Will Not Let Me Go (384)</a:t>
            </a:r>
          </a:p>
          <a:p>
            <a:pPr marL="0" indent="0">
              <a:buNone/>
            </a:pPr>
            <a:r>
              <a:rPr lang="en-US" dirty="0" smtClean="0"/>
              <a:t>Closing Hymn: O Love, How Deep, How Broad, How High (verses 1, 2 and 5) (83)</a:t>
            </a:r>
          </a:p>
          <a:p>
            <a:pPr marL="0" indent="0">
              <a:buNone/>
            </a:pPr>
            <a:r>
              <a:rPr lang="en-US" dirty="0" smtClean="0"/>
              <a:t>Choir:  “Give Me Jesus (w/Jesus Paid it All)” and “What Wondrous Love Is This” (w/congregation)</a:t>
            </a:r>
          </a:p>
        </p:txBody>
      </p:sp>
    </p:spTree>
    <p:extLst>
      <p:ext uri="{BB962C8B-B14F-4D97-AF65-F5344CB8AC3E}">
        <p14:creationId xmlns:p14="http://schemas.microsoft.com/office/powerpoint/2010/main" val="306414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Congregational Singing</a:t>
            </a:r>
            <a:endParaRPr lang="en-US" dirty="0"/>
          </a:p>
        </p:txBody>
      </p:sp>
      <p:sp>
        <p:nvSpPr>
          <p:cNvPr id="3" name="Content Placeholder 2"/>
          <p:cNvSpPr>
            <a:spLocks noGrp="1"/>
          </p:cNvSpPr>
          <p:nvPr>
            <p:ph idx="1"/>
          </p:nvPr>
        </p:nvSpPr>
        <p:spPr/>
        <p:txBody>
          <a:bodyPr/>
          <a:lstStyle/>
          <a:p>
            <a:r>
              <a:rPr lang="en-US" dirty="0" smtClean="0"/>
              <a:t>Unifies the Congregation</a:t>
            </a:r>
          </a:p>
          <a:p>
            <a:pPr lvl="1"/>
            <a:r>
              <a:rPr lang="en-US" dirty="0" smtClean="0"/>
              <a:t>Prepares us, together, for worship and to hear God’s word</a:t>
            </a:r>
          </a:p>
          <a:p>
            <a:pPr lvl="1"/>
            <a:r>
              <a:rPr lang="en-US" dirty="0" smtClean="0"/>
              <a:t>Robert Shaw, “That’s the point of the choir or a congregation, doing the same thing together, at the same time.”</a:t>
            </a:r>
          </a:p>
          <a:p>
            <a:pPr lvl="1"/>
            <a:r>
              <a:rPr lang="en-US" dirty="0" smtClean="0"/>
              <a:t>2 Chronicles 5:13 “Those who blew the trumpets and those who sang together sounded like one person as they praised and thanked the Lord.  They sang as others played their trumpets, cymbals, and other instruments.”</a:t>
            </a:r>
          </a:p>
          <a:p>
            <a:pPr marL="457200" lvl="1" indent="0">
              <a:buNone/>
            </a:pPr>
            <a:endParaRPr lang="en-US" dirty="0"/>
          </a:p>
        </p:txBody>
      </p:sp>
    </p:spTree>
    <p:extLst>
      <p:ext uri="{BB962C8B-B14F-4D97-AF65-F5344CB8AC3E}">
        <p14:creationId xmlns:p14="http://schemas.microsoft.com/office/powerpoint/2010/main" val="275875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Congregational Singing</a:t>
            </a:r>
            <a:endParaRPr lang="en-US" dirty="0"/>
          </a:p>
        </p:txBody>
      </p:sp>
      <p:sp>
        <p:nvSpPr>
          <p:cNvPr id="3" name="Content Placeholder 2"/>
          <p:cNvSpPr>
            <a:spLocks noGrp="1"/>
          </p:cNvSpPr>
          <p:nvPr>
            <p:ph idx="1"/>
          </p:nvPr>
        </p:nvSpPr>
        <p:spPr/>
        <p:txBody>
          <a:bodyPr/>
          <a:lstStyle/>
          <a:p>
            <a:r>
              <a:rPr lang="en-US" dirty="0" smtClean="0"/>
              <a:t>What a great way to praise and pray to, the Lord!</a:t>
            </a:r>
          </a:p>
          <a:p>
            <a:pPr lvl="1"/>
            <a:r>
              <a:rPr lang="en-US" dirty="0" smtClean="0"/>
              <a:t>We unify and lift our voices to praise God for the wonderful gift of grace</a:t>
            </a:r>
          </a:p>
          <a:p>
            <a:pPr lvl="1"/>
            <a:r>
              <a:rPr lang="en-US" dirty="0" smtClean="0"/>
              <a:t>We unify and lift our voices to pray to God for strength and perseverance</a:t>
            </a:r>
            <a:endParaRPr lang="en-US" dirty="0"/>
          </a:p>
          <a:p>
            <a:pPr lvl="1"/>
            <a:r>
              <a:rPr lang="en-US" dirty="0" smtClean="0"/>
              <a:t>We unify and lift our voices to exclaim the beauty of God’s creation</a:t>
            </a:r>
          </a:p>
          <a:p>
            <a:pPr lvl="1"/>
            <a:endParaRPr lang="en-US" dirty="0"/>
          </a:p>
        </p:txBody>
      </p:sp>
    </p:spTree>
    <p:extLst>
      <p:ext uri="{BB962C8B-B14F-4D97-AF65-F5344CB8AC3E}">
        <p14:creationId xmlns:p14="http://schemas.microsoft.com/office/powerpoint/2010/main" val="2077075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Congregational Singing</a:t>
            </a:r>
            <a:endParaRPr lang="en-US" dirty="0"/>
          </a:p>
        </p:txBody>
      </p:sp>
      <p:sp>
        <p:nvSpPr>
          <p:cNvPr id="3" name="Content Placeholder 2"/>
          <p:cNvSpPr>
            <a:spLocks noGrp="1"/>
          </p:cNvSpPr>
          <p:nvPr>
            <p:ph idx="1"/>
          </p:nvPr>
        </p:nvSpPr>
        <p:spPr/>
        <p:txBody>
          <a:bodyPr/>
          <a:lstStyle/>
          <a:p>
            <a:r>
              <a:rPr lang="en-US" dirty="0" smtClean="0"/>
              <a:t>Aid in Teaching</a:t>
            </a:r>
          </a:p>
          <a:p>
            <a:pPr lvl="1"/>
            <a:r>
              <a:rPr lang="en-US" dirty="0" smtClean="0"/>
              <a:t>“Let the teaching of Christ live in you richly.  Use all wisdom to teach and instruct each other by singing psalms, hymns, and spiritual songs with thankfulness in your hearts to God.” Colossians 3:16</a:t>
            </a:r>
            <a:endParaRPr lang="en-US" dirty="0"/>
          </a:p>
        </p:txBody>
      </p:sp>
    </p:spTree>
    <p:extLst>
      <p:ext uri="{BB962C8B-B14F-4D97-AF65-F5344CB8AC3E}">
        <p14:creationId xmlns:p14="http://schemas.microsoft.com/office/powerpoint/2010/main" val="234477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 to the Lord!</a:t>
            </a:r>
            <a:endParaRPr lang="en-US" dirty="0"/>
          </a:p>
        </p:txBody>
      </p:sp>
      <p:sp>
        <p:nvSpPr>
          <p:cNvPr id="3" name="Content Placeholder 2"/>
          <p:cNvSpPr>
            <a:spLocks noGrp="1"/>
          </p:cNvSpPr>
          <p:nvPr>
            <p:ph idx="1"/>
          </p:nvPr>
        </p:nvSpPr>
        <p:spPr>
          <a:xfrm>
            <a:off x="571500" y="2163474"/>
            <a:ext cx="8001000" cy="4114800"/>
          </a:xfrm>
        </p:spPr>
        <p:txBody>
          <a:bodyPr/>
          <a:lstStyle/>
          <a:p>
            <a:r>
              <a:rPr lang="en-US" dirty="0"/>
              <a:t>May others who come and join us during our times of worship and singing see in us an expression of joy and truth which will impress upon them of the reality of the One we sing about</a:t>
            </a:r>
            <a:r>
              <a:rPr lang="en-US" dirty="0" smtClean="0"/>
              <a:t>. </a:t>
            </a:r>
            <a:r>
              <a:rPr lang="en-US" sz="1800" dirty="0" smtClean="0"/>
              <a:t>(Hank </a:t>
            </a:r>
            <a:r>
              <a:rPr lang="en-US" sz="1800" dirty="0" err="1" smtClean="0"/>
              <a:t>Wichers</a:t>
            </a:r>
            <a:r>
              <a:rPr lang="en-US" sz="1800" dirty="0" smtClean="0"/>
              <a:t>, “Some Thoughts on Congregational Singing” May 2, 2014, </a:t>
            </a:r>
            <a:r>
              <a:rPr lang="en-US" sz="1800" i="1" dirty="0" smtClean="0"/>
              <a:t>Counsel</a:t>
            </a:r>
            <a:r>
              <a:rPr lang="en-US" sz="1800" dirty="0" smtClean="0"/>
              <a:t>)</a:t>
            </a:r>
          </a:p>
          <a:p>
            <a:r>
              <a:rPr lang="en-US" dirty="0" smtClean="0"/>
              <a:t>“Sing out, Louise!” (</a:t>
            </a:r>
            <a:r>
              <a:rPr lang="en-US" i="1" dirty="0" smtClean="0"/>
              <a:t>Gypsy</a:t>
            </a:r>
            <a:r>
              <a:rPr lang="en-US" dirty="0"/>
              <a:t>)</a:t>
            </a:r>
          </a:p>
        </p:txBody>
      </p:sp>
    </p:spTree>
    <p:extLst>
      <p:ext uri="{BB962C8B-B14F-4D97-AF65-F5344CB8AC3E}">
        <p14:creationId xmlns:p14="http://schemas.microsoft.com/office/powerpoint/2010/main" val="85627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t>
            </a:r>
            <a:endParaRPr lang="en-US" dirty="0"/>
          </a:p>
        </p:txBody>
      </p:sp>
      <p:sp>
        <p:nvSpPr>
          <p:cNvPr id="3" name="Content Placeholder 2"/>
          <p:cNvSpPr>
            <a:spLocks noGrp="1"/>
          </p:cNvSpPr>
          <p:nvPr>
            <p:ph idx="1"/>
          </p:nvPr>
        </p:nvSpPr>
        <p:spPr>
          <a:xfrm>
            <a:off x="571500" y="2129760"/>
            <a:ext cx="8001000" cy="4114800"/>
          </a:xfrm>
        </p:spPr>
        <p:txBody>
          <a:bodyPr>
            <a:normAutofit fontScale="92500" lnSpcReduction="20000"/>
          </a:bodyPr>
          <a:lstStyle/>
          <a:p>
            <a:r>
              <a:rPr lang="en-US" dirty="0" smtClean="0"/>
              <a:t>For </a:t>
            </a:r>
            <a:r>
              <a:rPr lang="en-US" dirty="0"/>
              <a:t>millennia the people of God have sung psalms as praise and prayer to God. Early Christians continued to sing, pray, and study the psalms, interpreting them in the light of Jesus’ life, death, and resurrection. Singing psalms remains an important part of the Reformed heritage. To the psalms the church began to add other hymns, canticles, and spiritual songs. Through the ages and from varied cultures, the church has developed many other forms of congregational song, accompanied by a great array of instruments. We draw from this rich repertoire in the Service for the Lord’s Day, singing glory to God</a:t>
            </a:r>
            <a:r>
              <a:rPr lang="en-US" dirty="0" smtClean="0"/>
              <a:t>.                                                                </a:t>
            </a:r>
          </a:p>
          <a:p>
            <a:pPr marL="0" indent="0">
              <a:buNone/>
            </a:pPr>
            <a:r>
              <a:rPr lang="en-US" dirty="0"/>
              <a:t> </a:t>
            </a:r>
            <a:r>
              <a:rPr lang="en-US" dirty="0" smtClean="0"/>
              <a:t>     </a:t>
            </a:r>
            <a:r>
              <a:rPr lang="en-US" sz="1700" dirty="0" smtClean="0"/>
              <a:t> (W-3.0203: Psalms, Hymns, and Spiritual Songs – </a:t>
            </a:r>
            <a:r>
              <a:rPr lang="en-US" sz="1700" i="1" dirty="0" smtClean="0"/>
              <a:t>Revised Directory for Worship)</a:t>
            </a:r>
            <a:endParaRPr lang="en-US" sz="1700" dirty="0"/>
          </a:p>
          <a:p>
            <a:pPr marL="0" indent="0">
              <a:buNone/>
            </a:pPr>
            <a:endParaRPr lang="en-US" dirty="0"/>
          </a:p>
        </p:txBody>
      </p:sp>
    </p:spTree>
    <p:extLst>
      <p:ext uri="{BB962C8B-B14F-4D97-AF65-F5344CB8AC3E}">
        <p14:creationId xmlns:p14="http://schemas.microsoft.com/office/powerpoint/2010/main" val="32644275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t>
            </a:r>
            <a:endParaRPr lang="en-US" dirty="0"/>
          </a:p>
        </p:txBody>
      </p:sp>
      <p:sp>
        <p:nvSpPr>
          <p:cNvPr id="3" name="Content Placeholder 2"/>
          <p:cNvSpPr>
            <a:spLocks noGrp="1"/>
          </p:cNvSpPr>
          <p:nvPr>
            <p:ph idx="1"/>
          </p:nvPr>
        </p:nvSpPr>
        <p:spPr>
          <a:xfrm>
            <a:off x="571500" y="2073570"/>
            <a:ext cx="8001000" cy="4114800"/>
          </a:xfrm>
        </p:spPr>
        <p:txBody>
          <a:bodyPr>
            <a:normAutofit/>
          </a:bodyPr>
          <a:lstStyle/>
          <a:p>
            <a:r>
              <a:rPr lang="en-US" dirty="0"/>
              <a:t>Prayer is a gift from God, who desires dialogue and relationship with us. It is a posture of faith and a way of living in the world. Prayer is also the primary way in which we participate in worship. </a:t>
            </a:r>
            <a:endParaRPr lang="en-US" dirty="0" smtClean="0"/>
          </a:p>
          <a:p>
            <a:r>
              <a:rPr lang="en-US" dirty="0" smtClean="0"/>
              <a:t>The </a:t>
            </a:r>
            <a:r>
              <a:rPr lang="en-US" dirty="0"/>
              <a:t>singing of psalms, hymns, and spiritual songs is a vital and ancient form of prayer. Singing engages the whole person, and helps to unite the body of Christ in common worship. </a:t>
            </a:r>
            <a:endParaRPr lang="en-US" dirty="0" smtClean="0"/>
          </a:p>
          <a:p>
            <a:r>
              <a:rPr lang="en-US" b="1" dirty="0" smtClean="0"/>
              <a:t>The </a:t>
            </a:r>
            <a:r>
              <a:rPr lang="en-US" b="1" dirty="0"/>
              <a:t>congregation itself is the church’s primary </a:t>
            </a:r>
            <a:r>
              <a:rPr lang="en-US" b="1" dirty="0" smtClean="0"/>
              <a:t>choir</a:t>
            </a:r>
          </a:p>
        </p:txBody>
      </p:sp>
    </p:spTree>
    <p:extLst>
      <p:ext uri="{BB962C8B-B14F-4D97-AF65-F5344CB8AC3E}">
        <p14:creationId xmlns:p14="http://schemas.microsoft.com/office/powerpoint/2010/main" val="3777054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Choir</a:t>
            </a:r>
            <a:endParaRPr lang="en-US" dirty="0"/>
          </a:p>
        </p:txBody>
      </p:sp>
      <p:sp>
        <p:nvSpPr>
          <p:cNvPr id="3" name="Content Placeholder 2"/>
          <p:cNvSpPr>
            <a:spLocks noGrp="1"/>
          </p:cNvSpPr>
          <p:nvPr>
            <p:ph idx="1"/>
          </p:nvPr>
        </p:nvSpPr>
        <p:spPr>
          <a:xfrm>
            <a:off x="571500" y="2062332"/>
            <a:ext cx="8001000" cy="4114800"/>
          </a:xfrm>
        </p:spPr>
        <p:txBody>
          <a:bodyPr/>
          <a:lstStyle/>
          <a:p>
            <a:r>
              <a:rPr lang="en-US" dirty="0"/>
              <a:t>T</a:t>
            </a:r>
            <a:r>
              <a:rPr lang="en-US" dirty="0" smtClean="0"/>
              <a:t>he </a:t>
            </a:r>
            <a:r>
              <a:rPr lang="en-US" dirty="0"/>
              <a:t>purpose of rehearsed choirs and other musicians is to lead and support the congregation in the singing of prayer. </a:t>
            </a:r>
            <a:endParaRPr lang="en-US" dirty="0" smtClean="0"/>
          </a:p>
          <a:p>
            <a:r>
              <a:rPr lang="en-US" dirty="0" smtClean="0"/>
              <a:t>Special </a:t>
            </a:r>
            <a:r>
              <a:rPr lang="en-US" dirty="0"/>
              <a:t>songs, anthems, and instrumental music may also serve to interpret the word and enhance the congregation’s prayer. </a:t>
            </a:r>
            <a:endParaRPr lang="en-US" dirty="0" smtClean="0"/>
          </a:p>
          <a:p>
            <a:r>
              <a:rPr lang="en-US" i="1" dirty="0"/>
              <a:t>“When we sing church hymns, we must be careful that we do not pronounce only the words with our tongues while our hearts wander elsewhere</a:t>
            </a:r>
            <a:r>
              <a:rPr lang="en-US" dirty="0"/>
              <a:t>.” </a:t>
            </a:r>
            <a:r>
              <a:rPr lang="en-US" dirty="0" smtClean="0"/>
              <a:t> (St. John </a:t>
            </a:r>
            <a:r>
              <a:rPr lang="en-US" dirty="0" err="1" smtClean="0"/>
              <a:t>Chrysotom</a:t>
            </a:r>
            <a:r>
              <a:rPr lang="en-US" dirty="0" smtClean="0"/>
              <a:t>)</a:t>
            </a:r>
            <a:endParaRPr lang="en-US" dirty="0"/>
          </a:p>
        </p:txBody>
      </p:sp>
    </p:spTree>
    <p:extLst>
      <p:ext uri="{BB962C8B-B14F-4D97-AF65-F5344CB8AC3E}">
        <p14:creationId xmlns:p14="http://schemas.microsoft.com/office/powerpoint/2010/main" val="4174047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Instrumentalists</a:t>
            </a:r>
            <a:endParaRPr lang="en-US" dirty="0"/>
          </a:p>
        </p:txBody>
      </p:sp>
      <p:sp>
        <p:nvSpPr>
          <p:cNvPr id="3" name="Content Placeholder 2"/>
          <p:cNvSpPr>
            <a:spLocks noGrp="1"/>
          </p:cNvSpPr>
          <p:nvPr>
            <p:ph idx="1"/>
          </p:nvPr>
        </p:nvSpPr>
        <p:spPr>
          <a:xfrm>
            <a:off x="571500" y="2242140"/>
            <a:ext cx="8001000" cy="4114800"/>
          </a:xfrm>
        </p:spPr>
        <p:txBody>
          <a:bodyPr/>
          <a:lstStyle/>
          <a:p>
            <a:r>
              <a:rPr lang="en-US" dirty="0"/>
              <a:t>To lead the congregation in the singing of prayer is a primary role of the choir and other musicians. They also may pray on behalf of the congregation with introits, responses, and other musical forms. </a:t>
            </a:r>
            <a:endParaRPr lang="en-US" dirty="0" smtClean="0"/>
          </a:p>
          <a:p>
            <a:r>
              <a:rPr lang="en-US" dirty="0" smtClean="0"/>
              <a:t>Instrumental </a:t>
            </a:r>
            <a:r>
              <a:rPr lang="en-US" dirty="0"/>
              <a:t>music may be a form of prayer since words are not essential to prayer. </a:t>
            </a:r>
            <a:endParaRPr lang="en-US" dirty="0" smtClean="0"/>
          </a:p>
          <a:p>
            <a:endParaRPr lang="en-US" dirty="0"/>
          </a:p>
        </p:txBody>
      </p:sp>
    </p:spTree>
    <p:extLst>
      <p:ext uri="{BB962C8B-B14F-4D97-AF65-F5344CB8AC3E}">
        <p14:creationId xmlns:p14="http://schemas.microsoft.com/office/powerpoint/2010/main" val="34768168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singing “that” hymn?</a:t>
            </a:r>
            <a:endParaRPr lang="en-US" dirty="0"/>
          </a:p>
        </p:txBody>
      </p:sp>
      <p:sp>
        <p:nvSpPr>
          <p:cNvPr id="3" name="Content Placeholder 2"/>
          <p:cNvSpPr>
            <a:spLocks noGrp="1"/>
          </p:cNvSpPr>
          <p:nvPr>
            <p:ph idx="1"/>
          </p:nvPr>
        </p:nvSpPr>
        <p:spPr>
          <a:xfrm>
            <a:off x="571500" y="2073570"/>
            <a:ext cx="8001000" cy="4114800"/>
          </a:xfrm>
        </p:spPr>
        <p:txBody>
          <a:bodyPr>
            <a:normAutofit fontScale="77500" lnSpcReduction="20000"/>
          </a:bodyPr>
          <a:lstStyle/>
          <a:p>
            <a:r>
              <a:rPr lang="en-US" dirty="0" smtClean="0"/>
              <a:t>Do Presbyterian’s follow the lectionary?</a:t>
            </a:r>
          </a:p>
          <a:p>
            <a:r>
              <a:rPr lang="en-US" dirty="0" smtClean="0"/>
              <a:t>Many </a:t>
            </a:r>
            <a:r>
              <a:rPr lang="en-US" dirty="0"/>
              <a:t>times the words of the </a:t>
            </a:r>
            <a:r>
              <a:rPr lang="en-US" dirty="0" smtClean="0"/>
              <a:t>[hymn are] taken </a:t>
            </a:r>
            <a:r>
              <a:rPr lang="en-US" dirty="0"/>
              <a:t>directly from Scripture. In other words, the </a:t>
            </a:r>
            <a:r>
              <a:rPr lang="en-US" dirty="0" smtClean="0"/>
              <a:t>[hymn is ]an </a:t>
            </a:r>
            <a:r>
              <a:rPr lang="en-US" dirty="0"/>
              <a:t>integral part of the liturgy. Because most of </a:t>
            </a:r>
            <a:r>
              <a:rPr lang="en-US" dirty="0" smtClean="0"/>
              <a:t>these (Catholic, Lutheran, Anglican) </a:t>
            </a:r>
            <a:r>
              <a:rPr lang="en-US" dirty="0"/>
              <a:t>churches followed a lectionary, the choral director knew the Scripture passages for a given service far in advance.</a:t>
            </a:r>
          </a:p>
          <a:p>
            <a:r>
              <a:rPr lang="en-US" dirty="0"/>
              <a:t>If </a:t>
            </a:r>
            <a:r>
              <a:rPr lang="en-US" dirty="0" smtClean="0"/>
              <a:t>[we] ignore </a:t>
            </a:r>
            <a:r>
              <a:rPr lang="en-US" dirty="0"/>
              <a:t>that integration between Scripture and anthem, </a:t>
            </a:r>
            <a:r>
              <a:rPr lang="en-US" dirty="0" smtClean="0"/>
              <a:t>[we] borrow </a:t>
            </a:r>
            <a:r>
              <a:rPr lang="en-US" dirty="0"/>
              <a:t>only part of a tradition; the other part goes begging for attention. When it has no relationship to what precedes and follows in the order of worship, the anthem becomes “special music,” an intrusion in Reformed worship. It may be a beautiful intrusion, but it’s an intrusion nonetheless</a:t>
            </a:r>
            <a:r>
              <a:rPr lang="en-US" dirty="0" smtClean="0"/>
              <a:t>.</a:t>
            </a:r>
          </a:p>
          <a:p>
            <a:r>
              <a:rPr lang="en-US" sz="2300" dirty="0" smtClean="0"/>
              <a:t>(“Choirs in Reformed Worship” by Emily R. Brink, Dec. 1986)</a:t>
            </a:r>
            <a:endParaRPr lang="en-US" sz="2300" dirty="0"/>
          </a:p>
          <a:p>
            <a:endParaRPr lang="en-US" dirty="0"/>
          </a:p>
        </p:txBody>
      </p:sp>
    </p:spTree>
    <p:extLst>
      <p:ext uri="{BB962C8B-B14F-4D97-AF65-F5344CB8AC3E}">
        <p14:creationId xmlns:p14="http://schemas.microsoft.com/office/powerpoint/2010/main" val="30676138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571500" y="2140998"/>
            <a:ext cx="8001000" cy="4114800"/>
          </a:xfrm>
        </p:spPr>
        <p:txBody>
          <a:bodyPr/>
          <a:lstStyle/>
          <a:p>
            <a:r>
              <a:rPr lang="en-US" dirty="0" smtClean="0"/>
              <a:t>“Call To Worship: Lectionary Aids…”</a:t>
            </a:r>
          </a:p>
          <a:p>
            <a:r>
              <a:rPr lang="en-US" dirty="0" smtClean="0"/>
              <a:t>The Presbyterian Hymnal</a:t>
            </a:r>
          </a:p>
          <a:p>
            <a:r>
              <a:rPr lang="en-US" dirty="0" err="1" smtClean="0"/>
              <a:t>hymnary.org</a:t>
            </a:r>
            <a:endParaRPr lang="en-US" dirty="0" smtClean="0"/>
          </a:p>
          <a:p>
            <a:r>
              <a:rPr lang="en-US" dirty="0" err="1" smtClean="0"/>
              <a:t>jwpepper.com</a:t>
            </a:r>
            <a:r>
              <a:rPr lang="en-US" dirty="0" smtClean="0"/>
              <a:t> (lectionary search)</a:t>
            </a:r>
          </a:p>
          <a:p>
            <a:r>
              <a:rPr lang="en-US" dirty="0" smtClean="0"/>
              <a:t>Other online searches/sources</a:t>
            </a:r>
          </a:p>
          <a:p>
            <a:endParaRPr lang="en-US" dirty="0" smtClean="0"/>
          </a:p>
          <a:p>
            <a:endParaRPr lang="en-US" dirty="0"/>
          </a:p>
        </p:txBody>
      </p:sp>
    </p:spTree>
    <p:extLst>
      <p:ext uri="{BB962C8B-B14F-4D97-AF65-F5344CB8AC3E}">
        <p14:creationId xmlns:p14="http://schemas.microsoft.com/office/powerpoint/2010/main" val="18751612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22, 2015</a:t>
            </a:r>
            <a:endParaRPr lang="en-US" dirty="0"/>
          </a:p>
        </p:txBody>
      </p:sp>
      <p:sp>
        <p:nvSpPr>
          <p:cNvPr id="3" name="Content Placeholder 2"/>
          <p:cNvSpPr>
            <a:spLocks noGrp="1"/>
          </p:cNvSpPr>
          <p:nvPr>
            <p:ph idx="1"/>
          </p:nvPr>
        </p:nvSpPr>
        <p:spPr>
          <a:xfrm>
            <a:off x="571500" y="2230902"/>
            <a:ext cx="8001000" cy="4114800"/>
          </a:xfrm>
        </p:spPr>
        <p:txBody>
          <a:bodyPr/>
          <a:lstStyle/>
          <a:p>
            <a:r>
              <a:rPr lang="en-US" dirty="0" smtClean="0"/>
              <a:t>First Sunday in Lent</a:t>
            </a:r>
          </a:p>
          <a:p>
            <a:r>
              <a:rPr lang="en-US" dirty="0" smtClean="0"/>
              <a:t>Lectionary Readings (give brief idea of each)</a:t>
            </a:r>
          </a:p>
          <a:p>
            <a:r>
              <a:rPr lang="en-US" dirty="0" smtClean="0"/>
              <a:t>Hymn Suggestions</a:t>
            </a:r>
          </a:p>
          <a:p>
            <a:r>
              <a:rPr lang="en-US" dirty="0" smtClean="0"/>
              <a:t>Anthem &amp; Music Suggestions</a:t>
            </a:r>
          </a:p>
        </p:txBody>
      </p:sp>
    </p:spTree>
    <p:extLst>
      <p:ext uri="{BB962C8B-B14F-4D97-AF65-F5344CB8AC3E}">
        <p14:creationId xmlns:p14="http://schemas.microsoft.com/office/powerpoint/2010/main" val="31875324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Hymn Searching</a:t>
            </a:r>
            <a:endParaRPr lang="en-US" dirty="0"/>
          </a:p>
        </p:txBody>
      </p:sp>
      <p:sp>
        <p:nvSpPr>
          <p:cNvPr id="3" name="Content Placeholder 2"/>
          <p:cNvSpPr>
            <a:spLocks noGrp="1"/>
          </p:cNvSpPr>
          <p:nvPr>
            <p:ph idx="1"/>
          </p:nvPr>
        </p:nvSpPr>
        <p:spPr>
          <a:xfrm>
            <a:off x="571500" y="2096046"/>
            <a:ext cx="8001000" cy="4114800"/>
          </a:xfrm>
        </p:spPr>
        <p:txBody>
          <a:bodyPr/>
          <a:lstStyle/>
          <a:p>
            <a:r>
              <a:rPr lang="en-US" dirty="0" smtClean="0"/>
              <a:t>Using our hymnal</a:t>
            </a:r>
          </a:p>
          <a:p>
            <a:pPr lvl="1"/>
            <a:r>
              <a:rPr lang="en-US" dirty="0" smtClean="0"/>
              <a:t>Listing of Bible references (not complete)</a:t>
            </a:r>
          </a:p>
          <a:p>
            <a:pPr lvl="1"/>
            <a:r>
              <a:rPr lang="en-US" dirty="0" smtClean="0"/>
              <a:t>Index by topic</a:t>
            </a:r>
          </a:p>
          <a:p>
            <a:pPr lvl="1"/>
            <a:r>
              <a:rPr lang="en-US" dirty="0" smtClean="0"/>
              <a:t>Organization by “type”</a:t>
            </a:r>
          </a:p>
          <a:p>
            <a:pPr lvl="1"/>
            <a:r>
              <a:rPr lang="en-US" dirty="0" smtClean="0"/>
              <a:t>“We” v “I” hymns</a:t>
            </a:r>
          </a:p>
        </p:txBody>
      </p:sp>
    </p:spTree>
    <p:extLst>
      <p:ext uri="{BB962C8B-B14F-4D97-AF65-F5344CB8AC3E}">
        <p14:creationId xmlns:p14="http://schemas.microsoft.com/office/powerpoint/2010/main" val="252076632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165</TotalTime>
  <Words>970</Words>
  <Application>Microsoft Macintosh PowerPoint</Application>
  <PresentationFormat>On-screen Show (4:3)</PresentationFormat>
  <Paragraphs>63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Travelogue</vt:lpstr>
      <vt:lpstr>Music in the  Worship Space</vt:lpstr>
      <vt:lpstr>Congregation</vt:lpstr>
      <vt:lpstr>Congregation</vt:lpstr>
      <vt:lpstr>Choir</vt:lpstr>
      <vt:lpstr>Instrumentalists</vt:lpstr>
      <vt:lpstr>Why are we singing “that” hymn?</vt:lpstr>
      <vt:lpstr>Resources</vt:lpstr>
      <vt:lpstr>February 22, 2015</vt:lpstr>
      <vt:lpstr>Hymn Searching</vt:lpstr>
      <vt:lpstr>Hymn Searching Online</vt:lpstr>
      <vt:lpstr>What did Megan do?</vt:lpstr>
      <vt:lpstr>Congregational Singing</vt:lpstr>
      <vt:lpstr>Congregational Singing</vt:lpstr>
      <vt:lpstr>Congregational Singing</vt:lpstr>
      <vt:lpstr>Sing to the Lord!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in the  Worship Space</dc:title>
  <dc:creator>Megan Higle</dc:creator>
  <cp:lastModifiedBy>Megan Higle</cp:lastModifiedBy>
  <cp:revision>12</cp:revision>
  <dcterms:created xsi:type="dcterms:W3CDTF">2015-01-24T14:22:02Z</dcterms:created>
  <dcterms:modified xsi:type="dcterms:W3CDTF">2015-01-25T13:28:42Z</dcterms:modified>
</cp:coreProperties>
</file>