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12/3/17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12/3/17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12/3/17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12/3/17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12/3/17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70132"/>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Song+of+Solomon+2&amp;version=NRSV#fen-NRSV-17556a" TargetMode="External"/><Relationship Id="rId3"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In Nature</a:t>
            </a:r>
            <a:endParaRPr lang="en-US" dirty="0"/>
          </a:p>
        </p:txBody>
      </p:sp>
      <p:sp>
        <p:nvSpPr>
          <p:cNvPr id="3" name="Subtitle 2"/>
          <p:cNvSpPr>
            <a:spLocks noGrp="1"/>
          </p:cNvSpPr>
          <p:nvPr>
            <p:ph type="subTitle" idx="1"/>
          </p:nvPr>
        </p:nvSpPr>
        <p:spPr/>
        <p:txBody>
          <a:bodyPr/>
          <a:lstStyle/>
          <a:p>
            <a:r>
              <a:rPr lang="en-US" dirty="0" smtClean="0"/>
              <a:t>A Closer Look at Three Advent Carols</a:t>
            </a:r>
            <a:endParaRPr lang="en-US" dirty="0"/>
          </a:p>
        </p:txBody>
      </p:sp>
    </p:spTree>
    <p:extLst>
      <p:ext uri="{BB962C8B-B14F-4D97-AF65-F5344CB8AC3E}">
        <p14:creationId xmlns:p14="http://schemas.microsoft.com/office/powerpoint/2010/main" val="1615730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How A Rose </a:t>
            </a:r>
            <a:r>
              <a:rPr lang="en-US" dirty="0" err="1" smtClean="0"/>
              <a:t>E’er</a:t>
            </a:r>
            <a:r>
              <a:rPr lang="en-US" dirty="0" smtClean="0"/>
              <a:t> Blooming</a:t>
            </a:r>
            <a:endParaRPr lang="en-US" dirty="0"/>
          </a:p>
        </p:txBody>
      </p:sp>
      <p:sp>
        <p:nvSpPr>
          <p:cNvPr id="3" name="Content Placeholder 2"/>
          <p:cNvSpPr>
            <a:spLocks noGrp="1"/>
          </p:cNvSpPr>
          <p:nvPr>
            <p:ph idx="1"/>
          </p:nvPr>
        </p:nvSpPr>
        <p:spPr/>
        <p:txBody>
          <a:bodyPr/>
          <a:lstStyle/>
          <a:p>
            <a:r>
              <a:rPr lang="en-US" dirty="0" smtClean="0"/>
              <a:t>Marian hymn of German origin (“</a:t>
            </a:r>
            <a:r>
              <a:rPr lang="en-US" dirty="0" err="1" smtClean="0"/>
              <a:t>Es</a:t>
            </a:r>
            <a:r>
              <a:rPr lang="en-US" dirty="0" smtClean="0"/>
              <a:t> </a:t>
            </a:r>
            <a:r>
              <a:rPr lang="en-US" dirty="0" err="1" smtClean="0"/>
              <a:t>ist</a:t>
            </a:r>
            <a:r>
              <a:rPr lang="en-US" dirty="0" smtClean="0"/>
              <a:t> </a:t>
            </a:r>
            <a:r>
              <a:rPr lang="en-US" dirty="0" err="1" smtClean="0"/>
              <a:t>ein</a:t>
            </a:r>
            <a:r>
              <a:rPr lang="en-US" dirty="0" smtClean="0"/>
              <a:t> </a:t>
            </a:r>
            <a:r>
              <a:rPr lang="en-US" dirty="0" err="1" smtClean="0"/>
              <a:t>Ros</a:t>
            </a:r>
            <a:r>
              <a:rPr lang="en-US" dirty="0" smtClean="0"/>
              <a:t> </a:t>
            </a:r>
            <a:r>
              <a:rPr lang="en-US" dirty="0" err="1" smtClean="0"/>
              <a:t>entsprungen</a:t>
            </a:r>
            <a:r>
              <a:rPr lang="en-US" dirty="0" smtClean="0"/>
              <a:t>”, literal translation “a rose has sprung up”)</a:t>
            </a:r>
          </a:p>
          <a:p>
            <a:r>
              <a:rPr lang="en-US" dirty="0" smtClean="0"/>
              <a:t>Unknown authorship</a:t>
            </a:r>
          </a:p>
          <a:p>
            <a:r>
              <a:rPr lang="en-US" dirty="0" smtClean="0"/>
              <a:t>First in print in 1599, was harmonized by Michael </a:t>
            </a:r>
            <a:r>
              <a:rPr lang="en-US" dirty="0" err="1" smtClean="0"/>
              <a:t>Praetorius</a:t>
            </a:r>
            <a:r>
              <a:rPr lang="en-US" dirty="0" smtClean="0"/>
              <a:t> in 1609 and has hardly changed since.</a:t>
            </a:r>
          </a:p>
          <a:p>
            <a:r>
              <a:rPr lang="en-US" dirty="0" smtClean="0"/>
              <a:t>Composed to be sung by a choir, not a soloist, has very typical rhythmic interest for the time </a:t>
            </a:r>
          </a:p>
          <a:p>
            <a:r>
              <a:rPr lang="en-US" dirty="0" smtClean="0"/>
              <a:t>Originally had up to 23 verses. English translation (0f first three verses) by American musicologist, Theodore Baker (1851-1934)</a:t>
            </a:r>
            <a:endParaRPr lang="en-US" dirty="0"/>
          </a:p>
        </p:txBody>
      </p:sp>
    </p:spTree>
    <p:extLst>
      <p:ext uri="{BB962C8B-B14F-4D97-AF65-F5344CB8AC3E}">
        <p14:creationId xmlns:p14="http://schemas.microsoft.com/office/powerpoint/2010/main" val="202885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8" y="355600"/>
            <a:ext cx="6417731" cy="6299200"/>
          </a:xfrm>
        </p:spPr>
        <p:txBody>
          <a:bodyPr>
            <a:normAutofit lnSpcReduction="10000"/>
          </a:bodyPr>
          <a:lstStyle/>
          <a:p>
            <a:pPr marL="0" indent="0">
              <a:spcBef>
                <a:spcPts val="0"/>
              </a:spcBef>
              <a:buNone/>
            </a:pPr>
            <a:r>
              <a:rPr lang="en-US" dirty="0"/>
              <a:t>Lo, how a rose </a:t>
            </a:r>
            <a:r>
              <a:rPr lang="en-US" dirty="0" err="1"/>
              <a:t>e'er</a:t>
            </a:r>
            <a:r>
              <a:rPr lang="en-US" dirty="0"/>
              <a:t> blooming</a:t>
            </a:r>
            <a:br>
              <a:rPr lang="en-US" dirty="0"/>
            </a:br>
            <a:r>
              <a:rPr lang="en-US" dirty="0"/>
              <a:t>From tender stem hath sprung,</a:t>
            </a:r>
            <a:br>
              <a:rPr lang="en-US" dirty="0"/>
            </a:br>
            <a:r>
              <a:rPr lang="en-US" dirty="0" smtClean="0"/>
              <a:t>Of Jesse's lineage coming,</a:t>
            </a:r>
            <a:br>
              <a:rPr lang="en-US" dirty="0" smtClean="0"/>
            </a:br>
            <a:r>
              <a:rPr lang="en-US" dirty="0" smtClean="0"/>
              <a:t>As men </a:t>
            </a:r>
            <a:r>
              <a:rPr lang="en-US" dirty="0"/>
              <a:t>of old have sung.</a:t>
            </a:r>
          </a:p>
          <a:p>
            <a:pPr marL="0" indent="0">
              <a:spcBef>
                <a:spcPts val="0"/>
              </a:spcBef>
              <a:buNone/>
            </a:pPr>
            <a:r>
              <a:rPr lang="en-US" dirty="0"/>
              <a:t>It came a </a:t>
            </a:r>
            <a:r>
              <a:rPr lang="en-US" dirty="0" err="1"/>
              <a:t>flow'ret</a:t>
            </a:r>
            <a:r>
              <a:rPr lang="en-US" dirty="0"/>
              <a:t> bright</a:t>
            </a:r>
            <a:br>
              <a:rPr lang="en-US" dirty="0"/>
            </a:br>
            <a:r>
              <a:rPr lang="en-US" dirty="0" smtClean="0"/>
              <a:t>Amid </a:t>
            </a:r>
            <a:r>
              <a:rPr lang="en-US" dirty="0"/>
              <a:t>the cold of winter</a:t>
            </a:r>
            <a:br>
              <a:rPr lang="en-US" dirty="0"/>
            </a:br>
            <a:r>
              <a:rPr lang="en-US" dirty="0"/>
              <a:t>When half-spent was the night</a:t>
            </a:r>
            <a:r>
              <a:rPr lang="en-US" dirty="0" smtClean="0"/>
              <a:t>.</a:t>
            </a:r>
          </a:p>
          <a:p>
            <a:pPr marL="0" indent="0">
              <a:buNone/>
            </a:pPr>
            <a:endParaRPr lang="en-US" dirty="0" smtClean="0"/>
          </a:p>
          <a:p>
            <a:pPr marL="0" indent="0">
              <a:spcBef>
                <a:spcPts val="0"/>
              </a:spcBef>
              <a:buNone/>
            </a:pPr>
            <a:r>
              <a:rPr lang="en-US" dirty="0"/>
              <a:t/>
            </a:r>
            <a:br>
              <a:rPr lang="en-US" dirty="0"/>
            </a:br>
            <a:r>
              <a:rPr lang="en-US" dirty="0"/>
              <a:t>Isaiah 'twas foretold it,</a:t>
            </a:r>
            <a:br>
              <a:rPr lang="en-US" dirty="0"/>
            </a:br>
            <a:r>
              <a:rPr lang="en-US" dirty="0"/>
              <a:t>This Rose that I have in mind.</a:t>
            </a:r>
          </a:p>
          <a:p>
            <a:pPr marL="0" indent="0">
              <a:spcBef>
                <a:spcPts val="0"/>
              </a:spcBef>
              <a:buNone/>
            </a:pPr>
            <a:r>
              <a:rPr lang="en-US" dirty="0"/>
              <a:t>And with Mary we behold it,</a:t>
            </a:r>
            <a:br>
              <a:rPr lang="en-US" dirty="0"/>
            </a:br>
            <a:r>
              <a:rPr lang="en-US" dirty="0"/>
              <a:t>The Virgin Mother so sweet and so kind.</a:t>
            </a:r>
            <a:br>
              <a:rPr lang="en-US" dirty="0"/>
            </a:br>
            <a:r>
              <a:rPr lang="en-US" dirty="0"/>
              <a:t>To show God's love aright,</a:t>
            </a:r>
            <a:br>
              <a:rPr lang="en-US" dirty="0"/>
            </a:br>
            <a:r>
              <a:rPr lang="en-US" dirty="0"/>
              <a:t>She bore to men a Savior</a:t>
            </a:r>
            <a:br>
              <a:rPr lang="en-US" dirty="0"/>
            </a:br>
            <a:r>
              <a:rPr lang="en-US" dirty="0"/>
              <a:t>When half-spent was the night.</a:t>
            </a:r>
          </a:p>
          <a:p>
            <a:pPr marL="0" indent="0">
              <a:buNone/>
            </a:pPr>
            <a:endParaRPr lang="en-US" dirty="0"/>
          </a:p>
        </p:txBody>
      </p:sp>
      <p:sp>
        <p:nvSpPr>
          <p:cNvPr id="4" name="Content Placeholder 2"/>
          <p:cNvSpPr txBox="1">
            <a:spLocks/>
          </p:cNvSpPr>
          <p:nvPr/>
        </p:nvSpPr>
        <p:spPr>
          <a:xfrm>
            <a:off x="6502401" y="355600"/>
            <a:ext cx="5994399" cy="629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7" name="Content Placeholder 2"/>
          <p:cNvSpPr txBox="1">
            <a:spLocks/>
          </p:cNvSpPr>
          <p:nvPr/>
        </p:nvSpPr>
        <p:spPr>
          <a:xfrm>
            <a:off x="7112000" y="355600"/>
            <a:ext cx="5096933" cy="629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600" dirty="0"/>
              <a:t>O flower, who </a:t>
            </a:r>
            <a:r>
              <a:rPr lang="en-US" sz="2600" dirty="0" smtClean="0"/>
              <a:t>fragrance </a:t>
            </a:r>
            <a:r>
              <a:rPr lang="en-US" sz="2600" dirty="0"/>
              <a:t>tender</a:t>
            </a:r>
          </a:p>
          <a:p>
            <a:pPr marL="0" indent="0">
              <a:spcBef>
                <a:spcPts val="0"/>
              </a:spcBef>
              <a:buFont typeface="Arial" panose="020B0604020202020204" pitchFamily="34" charset="0"/>
              <a:buNone/>
            </a:pPr>
            <a:r>
              <a:rPr lang="en-US" sz="2600" dirty="0"/>
              <a:t>With sweetness fills the air.</a:t>
            </a:r>
          </a:p>
          <a:p>
            <a:pPr marL="0" indent="0">
              <a:spcBef>
                <a:spcPts val="0"/>
              </a:spcBef>
              <a:buFont typeface="Arial" panose="020B0604020202020204" pitchFamily="34" charset="0"/>
              <a:buNone/>
            </a:pPr>
            <a:r>
              <a:rPr lang="en-US" sz="2600" dirty="0"/>
              <a:t>Dispel with glorious splendor</a:t>
            </a:r>
          </a:p>
          <a:p>
            <a:pPr marL="0" indent="0">
              <a:spcBef>
                <a:spcPts val="0"/>
              </a:spcBef>
              <a:buFont typeface="Arial" panose="020B0604020202020204" pitchFamily="34" charset="0"/>
              <a:buNone/>
            </a:pPr>
            <a:r>
              <a:rPr lang="en-US" sz="2600" dirty="0"/>
              <a:t>The darkness everywhere.</a:t>
            </a:r>
          </a:p>
          <a:p>
            <a:pPr marL="0" indent="0">
              <a:spcBef>
                <a:spcPts val="0"/>
              </a:spcBef>
              <a:buFont typeface="Arial" panose="020B0604020202020204" pitchFamily="34" charset="0"/>
              <a:buNone/>
            </a:pPr>
            <a:r>
              <a:rPr lang="en-US" sz="2600" dirty="0"/>
              <a:t>True man, yet very God,</a:t>
            </a:r>
          </a:p>
          <a:p>
            <a:pPr marL="0" indent="0">
              <a:spcBef>
                <a:spcPts val="0"/>
              </a:spcBef>
              <a:buFont typeface="Arial" panose="020B0604020202020204" pitchFamily="34" charset="0"/>
              <a:buNone/>
            </a:pPr>
            <a:r>
              <a:rPr lang="en-US" sz="2600" dirty="0"/>
              <a:t>From sin and death now save us,</a:t>
            </a:r>
          </a:p>
          <a:p>
            <a:pPr marL="0" indent="0">
              <a:spcBef>
                <a:spcPts val="0"/>
              </a:spcBef>
              <a:buFont typeface="Arial" panose="020B0604020202020204" pitchFamily="34" charset="0"/>
              <a:buNone/>
            </a:pPr>
            <a:r>
              <a:rPr lang="en-US" sz="2600" dirty="0"/>
              <a:t>And share our every load</a:t>
            </a:r>
            <a:r>
              <a:rPr lang="en-US" sz="2600" dirty="0" smtClean="0"/>
              <a:t>.</a:t>
            </a:r>
            <a:endParaRPr lang="en-US" sz="2600" dirty="0"/>
          </a:p>
        </p:txBody>
      </p:sp>
      <p:sp>
        <p:nvSpPr>
          <p:cNvPr id="8" name="Rounded Rectangle 7"/>
          <p:cNvSpPr/>
          <p:nvPr/>
        </p:nvSpPr>
        <p:spPr>
          <a:xfrm>
            <a:off x="6231468" y="355600"/>
            <a:ext cx="541866" cy="6112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17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How A Rose </a:t>
            </a:r>
            <a:r>
              <a:rPr lang="en-US" dirty="0" err="1" smtClean="0"/>
              <a:t>E’er</a:t>
            </a:r>
            <a:r>
              <a:rPr lang="en-US" dirty="0" smtClean="0"/>
              <a:t> Blooming</a:t>
            </a:r>
            <a:endParaRPr lang="en-US" dirty="0"/>
          </a:p>
        </p:txBody>
      </p:sp>
      <p:sp>
        <p:nvSpPr>
          <p:cNvPr id="3" name="Content Placeholder 2"/>
          <p:cNvSpPr>
            <a:spLocks noGrp="1"/>
          </p:cNvSpPr>
          <p:nvPr>
            <p:ph idx="1"/>
          </p:nvPr>
        </p:nvSpPr>
        <p:spPr/>
        <p:txBody>
          <a:bodyPr/>
          <a:lstStyle/>
          <a:p>
            <a:r>
              <a:rPr lang="en-US" dirty="0" smtClean="0"/>
              <a:t>Prophetic theme</a:t>
            </a:r>
          </a:p>
          <a:p>
            <a:r>
              <a:rPr lang="en-US" dirty="0" err="1" smtClean="0"/>
              <a:t>Praetorius</a:t>
            </a:r>
            <a:r>
              <a:rPr lang="en-US" dirty="0" smtClean="0"/>
              <a:t> was the son of a Lutheran pastor; developed musical forms based on Protestant hymns; took many Catholic ideas and transformed them for Protestant use</a:t>
            </a:r>
          </a:p>
          <a:p>
            <a:r>
              <a:rPr lang="en-US" dirty="0" smtClean="0"/>
              <a:t>Original German </a:t>
            </a:r>
            <a:endParaRPr lang="en-US" dirty="0"/>
          </a:p>
          <a:p>
            <a:pPr lvl="1"/>
            <a:r>
              <a:rPr lang="en-US" dirty="0" smtClean="0"/>
              <a:t>Rose = Mary</a:t>
            </a:r>
          </a:p>
          <a:p>
            <a:pPr lvl="1"/>
            <a:r>
              <a:rPr lang="en-US" dirty="0" smtClean="0"/>
              <a:t>Branch of Jesse = Jesus (note: image of tree as Jesus was very popular in medieval times)</a:t>
            </a:r>
            <a:endParaRPr lang="en-US" dirty="0"/>
          </a:p>
          <a:p>
            <a:pPr lvl="1"/>
            <a:r>
              <a:rPr lang="en-US" dirty="0" smtClean="0"/>
              <a:t>In medieval iconography, the tree of Jesse is often depicted as a rose plant.</a:t>
            </a:r>
          </a:p>
        </p:txBody>
      </p:sp>
    </p:spTree>
    <p:extLst>
      <p:ext uri="{BB962C8B-B14F-4D97-AF65-F5344CB8AC3E}">
        <p14:creationId xmlns:p14="http://schemas.microsoft.com/office/powerpoint/2010/main" val="137815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How A Rose </a:t>
            </a:r>
            <a:r>
              <a:rPr lang="en-US" dirty="0" err="1" smtClean="0"/>
              <a:t>E’er</a:t>
            </a:r>
            <a:r>
              <a:rPr lang="en-US" dirty="0" smtClean="0"/>
              <a:t> Blooming</a:t>
            </a:r>
            <a:endParaRPr lang="en-US" dirty="0"/>
          </a:p>
        </p:txBody>
      </p:sp>
      <p:sp>
        <p:nvSpPr>
          <p:cNvPr id="3" name="Content Placeholder 2"/>
          <p:cNvSpPr>
            <a:spLocks noGrp="1"/>
          </p:cNvSpPr>
          <p:nvPr>
            <p:ph idx="1"/>
          </p:nvPr>
        </p:nvSpPr>
        <p:spPr/>
        <p:txBody>
          <a:bodyPr>
            <a:normAutofit fontScale="92500"/>
          </a:bodyPr>
          <a:lstStyle/>
          <a:p>
            <a:r>
              <a:rPr lang="en-US" dirty="0" err="1" smtClean="0"/>
              <a:t>Praetorius</a:t>
            </a:r>
            <a:r>
              <a:rPr lang="en-US" dirty="0" smtClean="0"/>
              <a:t> shifts focus from Mary to Jesus</a:t>
            </a:r>
          </a:p>
          <a:p>
            <a:r>
              <a:rPr lang="en-US" dirty="0" smtClean="0"/>
              <a:t>Isaiah 11:1: </a:t>
            </a:r>
            <a:r>
              <a:rPr lang="en-US" dirty="0"/>
              <a:t>A shoot shall come out from the stump of Jesse,</a:t>
            </a:r>
            <a:br>
              <a:rPr lang="en-US" dirty="0"/>
            </a:br>
            <a:r>
              <a:rPr lang="en-US" dirty="0"/>
              <a:t>    and a branch shall grow out of his </a:t>
            </a:r>
            <a:r>
              <a:rPr lang="en-US" dirty="0" smtClean="0"/>
              <a:t>roots</a:t>
            </a:r>
          </a:p>
          <a:p>
            <a:r>
              <a:rPr lang="en-US" dirty="0" smtClean="0"/>
              <a:t>Isaiah 35:1-2: </a:t>
            </a:r>
            <a:r>
              <a:rPr lang="en-US" dirty="0"/>
              <a:t>The wilderness and the wasteland shall be glad for them,</a:t>
            </a:r>
            <a:br>
              <a:rPr lang="en-US" dirty="0"/>
            </a:br>
            <a:r>
              <a:rPr lang="en-US" dirty="0"/>
              <a:t>And the desert shall rejoice and blossom as the rose;</a:t>
            </a:r>
            <a:br>
              <a:rPr lang="en-US" dirty="0"/>
            </a:br>
            <a:r>
              <a:rPr lang="en-US" b="1" baseline="30000" dirty="0"/>
              <a:t>2 </a:t>
            </a:r>
            <a:r>
              <a:rPr lang="en-US" dirty="0"/>
              <a:t>It shall blossom abundantly and rejoice,</a:t>
            </a:r>
            <a:br>
              <a:rPr lang="en-US" dirty="0"/>
            </a:br>
            <a:r>
              <a:rPr lang="en-US" dirty="0"/>
              <a:t>Even with joy and singing.</a:t>
            </a:r>
            <a:br>
              <a:rPr lang="en-US" dirty="0"/>
            </a:br>
            <a:r>
              <a:rPr lang="en-US" dirty="0"/>
              <a:t>The glory of Lebanon shall be given to it,</a:t>
            </a:r>
            <a:br>
              <a:rPr lang="en-US" dirty="0"/>
            </a:br>
            <a:r>
              <a:rPr lang="en-US" dirty="0"/>
              <a:t>The excellence of Carmel and Sharon.</a:t>
            </a:r>
            <a:br>
              <a:rPr lang="en-US" dirty="0"/>
            </a:br>
            <a:r>
              <a:rPr lang="en-US" dirty="0"/>
              <a:t>They shall see the glory of the Lord,</a:t>
            </a:r>
            <a:br>
              <a:rPr lang="en-US" dirty="0"/>
            </a:br>
            <a:r>
              <a:rPr lang="en-US" dirty="0"/>
              <a:t>The excellency of our God.</a:t>
            </a:r>
          </a:p>
        </p:txBody>
      </p:sp>
    </p:spTree>
    <p:extLst>
      <p:ext uri="{BB962C8B-B14F-4D97-AF65-F5344CB8AC3E}">
        <p14:creationId xmlns:p14="http://schemas.microsoft.com/office/powerpoint/2010/main" val="58267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How A Rose </a:t>
            </a:r>
            <a:r>
              <a:rPr lang="en-US" dirty="0" err="1" smtClean="0"/>
              <a:t>E’er</a:t>
            </a:r>
            <a:r>
              <a:rPr lang="en-US" dirty="0" smtClean="0"/>
              <a:t> Blooming</a:t>
            </a:r>
            <a:endParaRPr lang="en-US" dirty="0"/>
          </a:p>
        </p:txBody>
      </p:sp>
      <p:sp>
        <p:nvSpPr>
          <p:cNvPr id="3" name="Content Placeholder 2"/>
          <p:cNvSpPr>
            <a:spLocks noGrp="1"/>
          </p:cNvSpPr>
          <p:nvPr>
            <p:ph idx="1"/>
          </p:nvPr>
        </p:nvSpPr>
        <p:spPr>
          <a:xfrm>
            <a:off x="321733" y="1825625"/>
            <a:ext cx="7501467" cy="4913842"/>
          </a:xfrm>
        </p:spPr>
        <p:txBody>
          <a:bodyPr>
            <a:normAutofit/>
          </a:bodyPr>
          <a:lstStyle/>
          <a:p>
            <a:r>
              <a:rPr lang="en-US" dirty="0" smtClean="0"/>
              <a:t>Song of Solomon 2:1: </a:t>
            </a:r>
            <a:r>
              <a:rPr lang="en-US" dirty="0"/>
              <a:t>I am a rose</a:t>
            </a:r>
            <a:r>
              <a:rPr lang="en-US" baseline="30000" dirty="0"/>
              <a:t>[</a:t>
            </a:r>
            <a:r>
              <a:rPr lang="en-US" baseline="30000" dirty="0">
                <a:hlinkClick r:id="rId2" tooltip="See footnote a"/>
              </a:rPr>
              <a:t>a</a:t>
            </a:r>
            <a:r>
              <a:rPr lang="en-US" baseline="30000" dirty="0"/>
              <a:t>]</a:t>
            </a:r>
            <a:r>
              <a:rPr lang="en-US" dirty="0"/>
              <a:t> of Sharon,</a:t>
            </a:r>
            <a:br>
              <a:rPr lang="en-US" dirty="0"/>
            </a:br>
            <a:r>
              <a:rPr lang="en-US" dirty="0"/>
              <a:t>    a lily of the valleys</a:t>
            </a:r>
            <a:r>
              <a:rPr lang="en-US" dirty="0" smtClean="0"/>
              <a:t>.</a:t>
            </a:r>
            <a:endParaRPr lang="en-US" dirty="0"/>
          </a:p>
          <a:p>
            <a:r>
              <a:rPr lang="en-US" dirty="0" smtClean="0"/>
              <a:t>Rose of Sharon</a:t>
            </a:r>
          </a:p>
          <a:p>
            <a:pPr lvl="1"/>
            <a:r>
              <a:rPr lang="en-US" dirty="0" smtClean="0"/>
              <a:t>“Sharon” is a level place or a plain. </a:t>
            </a:r>
          </a:p>
          <a:p>
            <a:pPr lvl="1"/>
            <a:r>
              <a:rPr lang="en-US" dirty="0" smtClean="0"/>
              <a:t>Large valley in Palestine where no “rose” (as we know it) grows.</a:t>
            </a:r>
          </a:p>
          <a:p>
            <a:pPr lvl="1"/>
            <a:r>
              <a:rPr lang="en-US" dirty="0" smtClean="0"/>
              <a:t>Many scholars feel that this is in reference to the cistus or rock-rose, which is known for its soothing aroma and pain-relieving qualities</a:t>
            </a:r>
          </a:p>
          <a:p>
            <a:pPr lvl="1"/>
            <a:r>
              <a:rPr lang="en-US" dirty="0" smtClean="0"/>
              <a:t>Isaiah 53:2a </a:t>
            </a:r>
            <a:r>
              <a:rPr lang="en-US" dirty="0"/>
              <a:t>For he grew up before him like a young plant,</a:t>
            </a:r>
            <a:br>
              <a:rPr lang="en-US" dirty="0"/>
            </a:br>
            <a:r>
              <a:rPr lang="en-US" dirty="0"/>
              <a:t>    and like a root out of dry ground</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233" y="2692400"/>
            <a:ext cx="3429000" cy="2374900"/>
          </a:xfrm>
          <a:prstGeom prst="rect">
            <a:avLst/>
          </a:prstGeom>
        </p:spPr>
      </p:pic>
    </p:spTree>
    <p:extLst>
      <p:ext uri="{BB962C8B-B14F-4D97-AF65-F5344CB8AC3E}">
        <p14:creationId xmlns:p14="http://schemas.microsoft.com/office/powerpoint/2010/main" val="132858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 How A Rose </a:t>
            </a:r>
            <a:r>
              <a:rPr lang="en-US" dirty="0" err="1" smtClean="0"/>
              <a:t>E’er</a:t>
            </a:r>
            <a:r>
              <a:rPr lang="en-US" dirty="0" smtClean="0"/>
              <a:t> Blooming” by Michael </a:t>
            </a:r>
            <a:r>
              <a:rPr lang="en-US" dirty="0" err="1" smtClean="0"/>
              <a:t>Praetorius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3600" y="2011892"/>
            <a:ext cx="4351338" cy="4351338"/>
          </a:xfrm>
        </p:spPr>
      </p:pic>
      <p:sp>
        <p:nvSpPr>
          <p:cNvPr id="5" name="TextBox 4"/>
          <p:cNvSpPr txBox="1"/>
          <p:nvPr/>
        </p:nvSpPr>
        <p:spPr>
          <a:xfrm>
            <a:off x="592668" y="2777067"/>
            <a:ext cx="6231466" cy="369332"/>
          </a:xfrm>
          <a:prstGeom prst="rect">
            <a:avLst/>
          </a:prstGeom>
          <a:noFill/>
        </p:spPr>
        <p:txBody>
          <a:bodyPr wrap="square" rtlCol="0">
            <a:spAutoFit/>
          </a:bodyPr>
          <a:lstStyle/>
          <a:p>
            <a:r>
              <a:rPr lang="en-US" dirty="0" smtClean="0"/>
              <a:t>Boston Symphony, Leonard </a:t>
            </a:r>
            <a:r>
              <a:rPr lang="en-US" dirty="0" err="1" smtClean="0"/>
              <a:t>Slatkin</a:t>
            </a:r>
            <a:r>
              <a:rPr lang="en-US" dirty="0" smtClean="0"/>
              <a:t>, Mormon Tabernacle Choir</a:t>
            </a:r>
            <a:endParaRPr lang="en-US" dirty="0"/>
          </a:p>
        </p:txBody>
      </p:sp>
    </p:spTree>
    <p:extLst>
      <p:ext uri="{BB962C8B-B14F-4D97-AF65-F5344CB8AC3E}">
        <p14:creationId xmlns:p14="http://schemas.microsoft.com/office/powerpoint/2010/main" val="1995363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 </a:t>
            </a:r>
            <a:endParaRPr lang="en-US" dirty="0"/>
          </a:p>
        </p:txBody>
      </p:sp>
      <p:sp>
        <p:nvSpPr>
          <p:cNvPr id="3" name="Content Placeholder 2"/>
          <p:cNvSpPr>
            <a:spLocks noGrp="1"/>
          </p:cNvSpPr>
          <p:nvPr>
            <p:ph idx="1"/>
          </p:nvPr>
        </p:nvSpPr>
        <p:spPr/>
        <p:txBody>
          <a:bodyPr/>
          <a:lstStyle/>
          <a:p>
            <a:r>
              <a:rPr lang="en-US" dirty="0" smtClean="0"/>
              <a:t>Poem by William Blake (1757-1827)</a:t>
            </a:r>
          </a:p>
          <a:p>
            <a:r>
              <a:rPr lang="en-US" dirty="0" smtClean="0"/>
              <a:t>Counterpart to the poem “The </a:t>
            </a:r>
            <a:r>
              <a:rPr lang="en-US" dirty="0" err="1" smtClean="0"/>
              <a:t>Tyger</a:t>
            </a:r>
            <a:r>
              <a:rPr lang="en-US" dirty="0" smtClean="0"/>
              <a:t>” (from “Songs of Experience)</a:t>
            </a:r>
          </a:p>
          <a:p>
            <a:r>
              <a:rPr lang="en-US" dirty="0" smtClean="0"/>
              <a:t>From “Songs of Innocence” , published in 1789</a:t>
            </a:r>
          </a:p>
          <a:p>
            <a:r>
              <a:rPr lang="en-US" dirty="0" smtClean="0"/>
              <a:t>Like the other poems from these collections, they were meant to be sung </a:t>
            </a:r>
            <a:r>
              <a:rPr lang="mr-IN" dirty="0" smtClean="0"/>
              <a:t>–</a:t>
            </a:r>
            <a:r>
              <a:rPr lang="en-US" dirty="0" smtClean="0"/>
              <a:t> original music has been lost</a:t>
            </a:r>
          </a:p>
          <a:p>
            <a:r>
              <a:rPr lang="en-US" dirty="0" smtClean="0"/>
              <a:t>Blake’s poetry (and his poem, The Lamb) has been set to music by classical British composers Benjamin Britten and Ralph Vaughn Williams</a:t>
            </a:r>
            <a:endParaRPr lang="en-US" dirty="0"/>
          </a:p>
        </p:txBody>
      </p:sp>
    </p:spTree>
    <p:extLst>
      <p:ext uri="{BB962C8B-B14F-4D97-AF65-F5344CB8AC3E}">
        <p14:creationId xmlns:p14="http://schemas.microsoft.com/office/powerpoint/2010/main" val="157807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196948"/>
            <a:ext cx="4656667" cy="5980015"/>
          </a:xfrm>
        </p:spPr>
        <p:txBody>
          <a:bodyPr>
            <a:normAutofit fontScale="92500"/>
          </a:bodyPr>
          <a:lstStyle/>
          <a:p>
            <a:pPr marL="0" indent="0" fontAlgn="base">
              <a:buNone/>
            </a:pPr>
            <a:r>
              <a:rPr lang="en-US" dirty="0"/>
              <a:t>Little Lamb who made thee </a:t>
            </a:r>
          </a:p>
          <a:p>
            <a:pPr marL="0" indent="0" fontAlgn="base">
              <a:buNone/>
            </a:pPr>
            <a:r>
              <a:rPr lang="en-US" dirty="0"/>
              <a:t>         </a:t>
            </a:r>
            <a:r>
              <a:rPr lang="en-US" dirty="0" err="1"/>
              <a:t>Dost</a:t>
            </a:r>
            <a:r>
              <a:rPr lang="en-US" dirty="0"/>
              <a:t> thou know who </a:t>
            </a:r>
            <a:r>
              <a:rPr lang="en-US" dirty="0" smtClean="0"/>
              <a:t>made 	thee</a:t>
            </a:r>
            <a:r>
              <a:rPr lang="en-US" dirty="0"/>
              <a:t> </a:t>
            </a:r>
          </a:p>
          <a:p>
            <a:pPr marL="0" indent="0" fontAlgn="base">
              <a:buNone/>
            </a:pPr>
            <a:r>
              <a:rPr lang="en-US" dirty="0"/>
              <a:t>Gave thee life &amp; bid thee feed. </a:t>
            </a:r>
          </a:p>
          <a:p>
            <a:pPr marL="0" indent="0" fontAlgn="base">
              <a:buNone/>
            </a:pPr>
            <a:r>
              <a:rPr lang="en-US" dirty="0"/>
              <a:t>By the stream &amp; o'er the mead; </a:t>
            </a:r>
          </a:p>
          <a:p>
            <a:pPr marL="0" indent="0" fontAlgn="base">
              <a:buNone/>
            </a:pPr>
            <a:r>
              <a:rPr lang="en-US" dirty="0"/>
              <a:t>Gave thee clothing of delight, </a:t>
            </a:r>
          </a:p>
          <a:p>
            <a:pPr marL="0" indent="0" fontAlgn="base">
              <a:buNone/>
            </a:pPr>
            <a:r>
              <a:rPr lang="en-US" dirty="0"/>
              <a:t>Softest clothing wooly bright; </a:t>
            </a:r>
          </a:p>
          <a:p>
            <a:pPr marL="0" indent="0" fontAlgn="base">
              <a:buNone/>
            </a:pPr>
            <a:r>
              <a:rPr lang="en-US" dirty="0"/>
              <a:t>Gave thee such a tender voice, </a:t>
            </a:r>
          </a:p>
          <a:p>
            <a:pPr marL="0" indent="0" fontAlgn="base">
              <a:buNone/>
            </a:pPr>
            <a:r>
              <a:rPr lang="en-US" dirty="0"/>
              <a:t>Making all the vales rejoice! </a:t>
            </a:r>
          </a:p>
          <a:p>
            <a:pPr marL="0" indent="0" fontAlgn="base">
              <a:buNone/>
            </a:pPr>
            <a:r>
              <a:rPr lang="en-US" dirty="0"/>
              <a:t>         Little Lamb who made </a:t>
            </a:r>
            <a:r>
              <a:rPr lang="en-US" dirty="0" smtClean="0"/>
              <a:t>	thee</a:t>
            </a:r>
            <a:r>
              <a:rPr lang="en-US" dirty="0"/>
              <a:t> </a:t>
            </a:r>
          </a:p>
          <a:p>
            <a:pPr marL="0" indent="0" fontAlgn="base">
              <a:buNone/>
            </a:pPr>
            <a:r>
              <a:rPr lang="en-US" dirty="0"/>
              <a:t>         </a:t>
            </a:r>
            <a:r>
              <a:rPr lang="en-US" dirty="0" err="1"/>
              <a:t>Dost</a:t>
            </a:r>
            <a:r>
              <a:rPr lang="en-US" dirty="0"/>
              <a:t> thou know who </a:t>
            </a:r>
            <a:r>
              <a:rPr lang="en-US" dirty="0" smtClean="0"/>
              <a:t>made 	thee</a:t>
            </a:r>
            <a:r>
              <a:rPr lang="en-US" dirty="0"/>
              <a:t> </a:t>
            </a:r>
          </a:p>
          <a:p>
            <a:pPr marL="0" indent="0" fontAlgn="base">
              <a:buNone/>
            </a:pPr>
            <a:endParaRPr lang="en-US" dirty="0"/>
          </a:p>
        </p:txBody>
      </p:sp>
      <p:sp>
        <p:nvSpPr>
          <p:cNvPr id="4" name="Content Placeholder 2"/>
          <p:cNvSpPr txBox="1">
            <a:spLocks/>
          </p:cNvSpPr>
          <p:nvPr/>
        </p:nvSpPr>
        <p:spPr>
          <a:xfrm>
            <a:off x="6282268" y="307145"/>
            <a:ext cx="4603782" cy="598001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smtClean="0"/>
              <a:t>  </a:t>
            </a:r>
            <a:r>
              <a:rPr lang="en-US" dirty="0"/>
              <a:t>	</a:t>
            </a:r>
            <a:r>
              <a:rPr lang="en-US" dirty="0" smtClean="0"/>
              <a:t>Little Lamb I'll tell 	thee, </a:t>
            </a:r>
          </a:p>
          <a:p>
            <a:pPr marL="0" indent="0" fontAlgn="base">
              <a:buNone/>
            </a:pPr>
            <a:r>
              <a:rPr lang="en-US" dirty="0"/>
              <a:t>	</a:t>
            </a:r>
            <a:r>
              <a:rPr lang="en-US" dirty="0" smtClean="0"/>
              <a:t>Little Lamb I'll tell 	thee!</a:t>
            </a:r>
          </a:p>
          <a:p>
            <a:pPr marL="0" indent="0" fontAlgn="base">
              <a:buNone/>
            </a:pPr>
            <a:r>
              <a:rPr lang="en-US" dirty="0" smtClean="0"/>
              <a:t>He is called by thy name, </a:t>
            </a:r>
          </a:p>
          <a:p>
            <a:pPr marL="0" indent="0" fontAlgn="base">
              <a:buNone/>
            </a:pPr>
            <a:r>
              <a:rPr lang="en-US" dirty="0" smtClean="0"/>
              <a:t>For he calls himself a Lamb: </a:t>
            </a:r>
          </a:p>
          <a:p>
            <a:pPr marL="0" indent="0" fontAlgn="base">
              <a:buNone/>
            </a:pPr>
            <a:r>
              <a:rPr lang="en-US" dirty="0" smtClean="0"/>
              <a:t>He is meek &amp; he is mild, </a:t>
            </a:r>
          </a:p>
          <a:p>
            <a:pPr marL="0" indent="0" fontAlgn="base">
              <a:buNone/>
            </a:pPr>
            <a:r>
              <a:rPr lang="en-US" dirty="0" smtClean="0"/>
              <a:t>He became a little child: </a:t>
            </a:r>
          </a:p>
          <a:p>
            <a:pPr marL="0" indent="0" fontAlgn="base">
              <a:buNone/>
            </a:pPr>
            <a:r>
              <a:rPr lang="en-US" dirty="0" smtClean="0"/>
              <a:t>I a child &amp; thou a lamb, </a:t>
            </a:r>
          </a:p>
          <a:p>
            <a:pPr marL="0" indent="0" fontAlgn="base">
              <a:buNone/>
            </a:pPr>
            <a:r>
              <a:rPr lang="en-US" dirty="0" smtClean="0"/>
              <a:t>We are called by his name. </a:t>
            </a:r>
          </a:p>
          <a:p>
            <a:pPr marL="0" indent="0" fontAlgn="base">
              <a:buNone/>
            </a:pPr>
            <a:r>
              <a:rPr lang="en-US" dirty="0" smtClean="0"/>
              <a:t>         Little Lamb God bless 	thee. </a:t>
            </a:r>
          </a:p>
          <a:p>
            <a:pPr marL="0" indent="0" fontAlgn="base">
              <a:buNone/>
            </a:pPr>
            <a:r>
              <a:rPr lang="en-US" dirty="0" smtClean="0"/>
              <a:t>         Little Lamb God bless 	thee.</a:t>
            </a:r>
          </a:p>
          <a:p>
            <a:pPr marL="0" indent="0">
              <a:buNone/>
            </a:pPr>
            <a:endParaRPr lang="en-US" dirty="0"/>
          </a:p>
        </p:txBody>
      </p:sp>
      <p:sp>
        <p:nvSpPr>
          <p:cNvPr id="6" name="Rounded Rectangle 5"/>
          <p:cNvSpPr/>
          <p:nvPr/>
        </p:nvSpPr>
        <p:spPr>
          <a:xfrm>
            <a:off x="5452533" y="307145"/>
            <a:ext cx="508000" cy="5980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660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a:t>
            </a:r>
            <a:endParaRPr lang="en-US" dirty="0"/>
          </a:p>
        </p:txBody>
      </p:sp>
      <p:sp>
        <p:nvSpPr>
          <p:cNvPr id="3" name="Content Placeholder 2"/>
          <p:cNvSpPr>
            <a:spLocks noGrp="1"/>
          </p:cNvSpPr>
          <p:nvPr>
            <p:ph idx="1"/>
          </p:nvPr>
        </p:nvSpPr>
        <p:spPr/>
        <p:txBody>
          <a:bodyPr>
            <a:normAutofit lnSpcReduction="10000"/>
          </a:bodyPr>
          <a:lstStyle/>
          <a:p>
            <a:r>
              <a:rPr lang="en-US" dirty="0" smtClean="0"/>
              <a:t>Comparing “little lamb” to the infant Jesus</a:t>
            </a:r>
          </a:p>
          <a:p>
            <a:r>
              <a:rPr lang="en-US" dirty="0" smtClean="0"/>
              <a:t>LAMB</a:t>
            </a:r>
          </a:p>
          <a:p>
            <a:pPr lvl="1"/>
            <a:r>
              <a:rPr lang="en-US" dirty="0" smtClean="0"/>
              <a:t>Pure &amp; gentle creature</a:t>
            </a:r>
          </a:p>
          <a:p>
            <a:pPr lvl="1"/>
            <a:r>
              <a:rPr lang="en-US" dirty="0" smtClean="0"/>
              <a:t>Tender voice</a:t>
            </a:r>
          </a:p>
          <a:p>
            <a:pPr lvl="1"/>
            <a:r>
              <a:rPr lang="en-US" dirty="0" smtClean="0"/>
              <a:t>Softest clothing/bright</a:t>
            </a:r>
          </a:p>
          <a:p>
            <a:pPr lvl="1"/>
            <a:r>
              <a:rPr lang="en-US" dirty="0" smtClean="0"/>
              <a:t>Meek and mild</a:t>
            </a:r>
          </a:p>
          <a:p>
            <a:pPr lvl="1"/>
            <a:r>
              <a:rPr lang="en-US" dirty="0" smtClean="0"/>
              <a:t>Sacrifice</a:t>
            </a:r>
          </a:p>
          <a:p>
            <a:pPr lvl="1"/>
            <a:endParaRPr lang="en-US" dirty="0"/>
          </a:p>
          <a:p>
            <a:pPr lvl="1"/>
            <a:r>
              <a:rPr lang="en-US" dirty="0" smtClean="0"/>
              <a:t>John 1:29: </a:t>
            </a:r>
            <a:r>
              <a:rPr lang="en-US" b="1" baseline="30000" dirty="0"/>
              <a:t> </a:t>
            </a:r>
            <a:r>
              <a:rPr lang="en-US" dirty="0"/>
              <a:t>The next day </a:t>
            </a:r>
            <a:r>
              <a:rPr lang="en-US" dirty="0" smtClean="0"/>
              <a:t>he [John the Baptist] </a:t>
            </a:r>
            <a:r>
              <a:rPr lang="en-US" dirty="0"/>
              <a:t>saw Jesus coming toward him and declared, “Here is the Lamb of God who takes away the sin of the world!</a:t>
            </a:r>
          </a:p>
        </p:txBody>
      </p:sp>
    </p:spTree>
    <p:extLst>
      <p:ext uri="{BB962C8B-B14F-4D97-AF65-F5344CB8AC3E}">
        <p14:creationId xmlns:p14="http://schemas.microsoft.com/office/powerpoint/2010/main" val="79496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Lamb” by John </a:t>
            </a:r>
            <a:r>
              <a:rPr lang="en-US" dirty="0" err="1" smtClean="0"/>
              <a:t>Tavener</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7155"/>
            <a:ext cx="4660657" cy="4621271"/>
          </a:xfrm>
        </p:spPr>
      </p:pic>
      <p:sp>
        <p:nvSpPr>
          <p:cNvPr id="7" name="TextBox 6"/>
          <p:cNvSpPr txBox="1"/>
          <p:nvPr/>
        </p:nvSpPr>
        <p:spPr>
          <a:xfrm>
            <a:off x="6062133" y="3115733"/>
            <a:ext cx="5909734" cy="369332"/>
          </a:xfrm>
          <a:prstGeom prst="rect">
            <a:avLst/>
          </a:prstGeom>
          <a:noFill/>
        </p:spPr>
        <p:txBody>
          <a:bodyPr wrap="square" rtlCol="0">
            <a:spAutoFit/>
          </a:bodyPr>
          <a:lstStyle/>
          <a:p>
            <a:r>
              <a:rPr lang="en-US" dirty="0" smtClean="0"/>
              <a:t>The Cambridge Singers directed by John Rutter	</a:t>
            </a:r>
            <a:endParaRPr lang="en-US" dirty="0"/>
          </a:p>
        </p:txBody>
      </p:sp>
    </p:spTree>
    <p:extLst>
      <p:ext uri="{BB962C8B-B14F-4D97-AF65-F5344CB8AC3E}">
        <p14:creationId xmlns:p14="http://schemas.microsoft.com/office/powerpoint/2010/main" val="146927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Christ the Apple Tree</a:t>
            </a:r>
            <a:endParaRPr lang="en-US" dirty="0"/>
          </a:p>
        </p:txBody>
      </p:sp>
      <p:sp>
        <p:nvSpPr>
          <p:cNvPr id="3" name="Content Placeholder 2"/>
          <p:cNvSpPr>
            <a:spLocks noGrp="1"/>
          </p:cNvSpPr>
          <p:nvPr>
            <p:ph idx="1"/>
          </p:nvPr>
        </p:nvSpPr>
        <p:spPr/>
        <p:txBody>
          <a:bodyPr/>
          <a:lstStyle/>
          <a:p>
            <a:r>
              <a:rPr lang="en-US" dirty="0" smtClean="0"/>
              <a:t>First publication (as a poem) in 1761. Attributed to “RH” (presumably Rev. Richard Hutchins, a Calvinist Baptist in England)</a:t>
            </a:r>
          </a:p>
          <a:p>
            <a:r>
              <a:rPr lang="en-US" dirty="0" smtClean="0"/>
              <a:t>Became popular in American hymnals in 1784 in New Hampshire</a:t>
            </a:r>
          </a:p>
          <a:p>
            <a:r>
              <a:rPr lang="en-US" dirty="0" smtClean="0"/>
              <a:t>Tune by Elizabeth Poston (1905-1987) became most well known</a:t>
            </a:r>
          </a:p>
          <a:p>
            <a:r>
              <a:rPr lang="en-US" dirty="0" smtClean="0"/>
              <a:t>Apple trees were popular and important in New England </a:t>
            </a:r>
            <a:r>
              <a:rPr lang="mr-IN" dirty="0" smtClean="0"/>
              <a:t>–</a:t>
            </a:r>
            <a:r>
              <a:rPr lang="en-US" dirty="0" smtClean="0"/>
              <a:t> tradition of wassailing (taken from England) on Christmas Eve which health to apple trees &amp; apple cider saved many pilgrims when drinking water could make folks sick (typhus)</a:t>
            </a:r>
          </a:p>
          <a:p>
            <a:r>
              <a:rPr lang="en-US" dirty="0" smtClean="0"/>
              <a:t>Nothing in text refers to either Advent or Christmas </a:t>
            </a:r>
            <a:endParaRPr lang="en-US" dirty="0"/>
          </a:p>
        </p:txBody>
      </p:sp>
    </p:spTree>
    <p:extLst>
      <p:ext uri="{BB962C8B-B14F-4D97-AF65-F5344CB8AC3E}">
        <p14:creationId xmlns:p14="http://schemas.microsoft.com/office/powerpoint/2010/main" val="14902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733" y="543718"/>
            <a:ext cx="5706533" cy="6041496"/>
          </a:xfrm>
        </p:spPr>
        <p:txBody>
          <a:bodyPr>
            <a:normAutofit/>
          </a:bodyPr>
          <a:lstStyle/>
          <a:p>
            <a:pPr marL="0" indent="0">
              <a:buNone/>
            </a:pPr>
            <a:r>
              <a:rPr lang="en-US" dirty="0" smtClean="0"/>
              <a:t>The tree </a:t>
            </a:r>
            <a:r>
              <a:rPr lang="en-US" dirty="0"/>
              <a:t>of life my soul hath seen, </a:t>
            </a:r>
            <a:br>
              <a:rPr lang="en-US" dirty="0"/>
            </a:br>
            <a:r>
              <a:rPr lang="en-US" dirty="0"/>
              <a:t>Laden with fruit, and always green: </a:t>
            </a:r>
            <a:br>
              <a:rPr lang="en-US" dirty="0"/>
            </a:br>
            <a:r>
              <a:rPr lang="en-US" dirty="0"/>
              <a:t>The trees of nature fruitless be </a:t>
            </a:r>
            <a:br>
              <a:rPr lang="en-US" dirty="0"/>
            </a:br>
            <a:r>
              <a:rPr lang="en-US" dirty="0"/>
              <a:t>Compared with Christ the apple tree. </a:t>
            </a:r>
          </a:p>
          <a:p>
            <a:pPr marL="0" indent="0">
              <a:buNone/>
            </a:pPr>
            <a:r>
              <a:rPr lang="en-US" dirty="0" smtClean="0"/>
              <a:t>His </a:t>
            </a:r>
            <a:r>
              <a:rPr lang="en-US" dirty="0"/>
              <a:t>beauty doth all things excel: </a:t>
            </a:r>
            <a:br>
              <a:rPr lang="en-US" dirty="0"/>
            </a:br>
            <a:r>
              <a:rPr lang="en-US" dirty="0"/>
              <a:t>By faith I know, but ne’er can tell </a:t>
            </a:r>
            <a:br>
              <a:rPr lang="en-US" dirty="0"/>
            </a:br>
            <a:r>
              <a:rPr lang="en-US" dirty="0"/>
              <a:t>The glory which I now can see </a:t>
            </a:r>
            <a:br>
              <a:rPr lang="en-US" dirty="0"/>
            </a:br>
            <a:r>
              <a:rPr lang="en-US" dirty="0"/>
              <a:t>In Jesus Christ the apple tree. </a:t>
            </a:r>
          </a:p>
          <a:p>
            <a:pPr marL="0" indent="0">
              <a:buNone/>
            </a:pPr>
            <a:r>
              <a:rPr lang="en-US" dirty="0" smtClean="0"/>
              <a:t>For </a:t>
            </a:r>
            <a:r>
              <a:rPr lang="en-US" dirty="0"/>
              <a:t>happiness I long have sought, </a:t>
            </a:r>
            <a:br>
              <a:rPr lang="en-US" dirty="0"/>
            </a:br>
            <a:r>
              <a:rPr lang="en-US" dirty="0"/>
              <a:t>And pleasure dearly I have bought: </a:t>
            </a:r>
            <a:br>
              <a:rPr lang="en-US" dirty="0"/>
            </a:br>
            <a:r>
              <a:rPr lang="en-US" dirty="0"/>
              <a:t>I missed of all: but now I see </a:t>
            </a:r>
            <a:br>
              <a:rPr lang="en-US" dirty="0"/>
            </a:br>
            <a:r>
              <a:rPr lang="en-US" dirty="0" err="1"/>
              <a:t>’Tis</a:t>
            </a:r>
            <a:r>
              <a:rPr lang="en-US" dirty="0"/>
              <a:t> found in Christ the apple tree. </a:t>
            </a:r>
          </a:p>
          <a:p>
            <a:pPr marL="0" indent="0">
              <a:buNone/>
            </a:pPr>
            <a:endParaRPr lang="en-US" dirty="0"/>
          </a:p>
        </p:txBody>
      </p:sp>
      <p:sp>
        <p:nvSpPr>
          <p:cNvPr id="4" name="Rectangle 3"/>
          <p:cNvSpPr/>
          <p:nvPr/>
        </p:nvSpPr>
        <p:spPr>
          <a:xfrm>
            <a:off x="6383866" y="543718"/>
            <a:ext cx="5960534" cy="7602081"/>
          </a:xfrm>
          <a:prstGeom prst="rect">
            <a:avLst/>
          </a:prstGeom>
        </p:spPr>
        <p:txBody>
          <a:bodyPr wrap="square">
            <a:spAutoFit/>
          </a:bodyPr>
          <a:lstStyle/>
          <a:p>
            <a:r>
              <a:rPr lang="en-US" dirty="0"/>
              <a:t> </a:t>
            </a: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I’m weary with my former toil,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Here I will sit and rest awhile: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Under the shadow I will be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Of Jesus Christ the apple tree. </a:t>
            </a:r>
          </a:p>
          <a:p>
            <a:endPar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ndParaRPr>
          </a:p>
          <a:p>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This fruit doth make my soul to thrive,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It keeps my dying faith alive;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Which makes my soul in hast to be </a:t>
            </a:r>
            <a:b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br>
            <a:r>
              <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rPr>
              <a:t>With Jesus Christ the apple tree.</a:t>
            </a:r>
          </a:p>
          <a:p>
            <a:endPar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ndParaRPr>
          </a:p>
          <a:p>
            <a:endParaRPr lang="en-US" sz="2800"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ndParaRP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Rounded Rectangle 4"/>
          <p:cNvSpPr/>
          <p:nvPr/>
        </p:nvSpPr>
        <p:spPr>
          <a:xfrm>
            <a:off x="5825066" y="65881"/>
            <a:ext cx="406400" cy="645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825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Christ the Apple Tree</a:t>
            </a:r>
            <a:endParaRPr lang="en-US" dirty="0"/>
          </a:p>
        </p:txBody>
      </p:sp>
      <p:sp>
        <p:nvSpPr>
          <p:cNvPr id="3" name="Content Placeholder 2"/>
          <p:cNvSpPr>
            <a:spLocks noGrp="1"/>
          </p:cNvSpPr>
          <p:nvPr>
            <p:ph idx="1"/>
          </p:nvPr>
        </p:nvSpPr>
        <p:spPr>
          <a:xfrm>
            <a:off x="1120000" y="1405467"/>
            <a:ext cx="10233800" cy="4771496"/>
          </a:xfrm>
        </p:spPr>
        <p:txBody>
          <a:bodyPr>
            <a:normAutofit fontScale="92500" lnSpcReduction="10000"/>
          </a:bodyPr>
          <a:lstStyle/>
          <a:p>
            <a:r>
              <a:rPr lang="en-US" dirty="0" smtClean="0"/>
              <a:t>APPLE TREE</a:t>
            </a:r>
          </a:p>
          <a:p>
            <a:pPr lvl="1"/>
            <a:r>
              <a:rPr lang="en-US" dirty="0" smtClean="0"/>
              <a:t>Tree of Knowledge</a:t>
            </a:r>
          </a:p>
          <a:p>
            <a:pPr lvl="2"/>
            <a:r>
              <a:rPr lang="en-US" dirty="0" smtClean="0"/>
              <a:t>Good &amp; Evil / Adam &amp; Eve</a:t>
            </a:r>
          </a:p>
          <a:p>
            <a:pPr lvl="1"/>
            <a:r>
              <a:rPr lang="en-US" dirty="0" smtClean="0"/>
              <a:t>Tree of the Cross</a:t>
            </a:r>
          </a:p>
          <a:p>
            <a:pPr lvl="2"/>
            <a:r>
              <a:rPr lang="en-US" dirty="0" smtClean="0"/>
              <a:t>1 Corinthians 15:22  </a:t>
            </a:r>
            <a:r>
              <a:rPr lang="mr-IN" dirty="0" smtClean="0"/>
              <a:t>…</a:t>
            </a:r>
            <a:r>
              <a:rPr lang="en-US" dirty="0" smtClean="0"/>
              <a:t> </a:t>
            </a:r>
            <a:r>
              <a:rPr lang="en-US" dirty="0"/>
              <a:t>for as all die in Adam, so all will be made alive in Christ</a:t>
            </a:r>
            <a:r>
              <a:rPr lang="en-US" dirty="0" smtClean="0"/>
              <a:t>.</a:t>
            </a:r>
          </a:p>
          <a:p>
            <a:pPr lvl="2"/>
            <a:r>
              <a:rPr lang="en-US" dirty="0" smtClean="0"/>
              <a:t>The first tree ”we” all fell, the second tree we have been saved</a:t>
            </a:r>
          </a:p>
          <a:p>
            <a:pPr lvl="1"/>
            <a:r>
              <a:rPr lang="en-US" dirty="0" smtClean="0"/>
              <a:t>Tree of Life</a:t>
            </a:r>
          </a:p>
          <a:p>
            <a:pPr lvl="2"/>
            <a:r>
              <a:rPr lang="en-US" dirty="0" smtClean="0"/>
              <a:t>Other religions/philosophies include the idea of the cosmos with a tree</a:t>
            </a:r>
          </a:p>
          <a:p>
            <a:pPr lvl="2"/>
            <a:r>
              <a:rPr lang="en-US" dirty="0" smtClean="0"/>
              <a:t>Genesis 3:22: Then </a:t>
            </a:r>
            <a:r>
              <a:rPr lang="en-US" dirty="0"/>
              <a:t>the Lord God said, “See, the man has become like one of us, knowing good and evil; and now, he might reach out his hand and take also from the tree of life, and eat, and live </a:t>
            </a:r>
            <a:r>
              <a:rPr lang="en-US" dirty="0" smtClean="0"/>
              <a:t>forever”.</a:t>
            </a:r>
          </a:p>
          <a:p>
            <a:pPr lvl="2"/>
            <a:r>
              <a:rPr lang="en-US" dirty="0"/>
              <a:t>Book of Enoch 25:4-7: And as for this fragrant tree no mortal is permitted to touch it till the great judgement…It shall then be given to the righteous and holy.  Its fruit shall be for food to the elect:...Then shall they rejoice with joy and be glad,</a:t>
            </a:r>
            <a:br>
              <a:rPr lang="en-US" dirty="0"/>
            </a:br>
            <a:r>
              <a:rPr lang="en-US" dirty="0"/>
              <a:t>And into the holy place shall they enter;</a:t>
            </a:r>
            <a:br>
              <a:rPr lang="en-US" dirty="0"/>
            </a:br>
            <a:r>
              <a:rPr lang="en-US" dirty="0"/>
              <a:t>And its fragrance shall be in their bones...</a:t>
            </a:r>
          </a:p>
          <a:p>
            <a:pPr lvl="2"/>
            <a:endParaRPr lang="en-US" dirty="0" smtClean="0"/>
          </a:p>
          <a:p>
            <a:pPr lvl="2"/>
            <a:endParaRPr lang="en-US" dirty="0" smtClean="0"/>
          </a:p>
        </p:txBody>
      </p:sp>
    </p:spTree>
    <p:extLst>
      <p:ext uri="{BB962C8B-B14F-4D97-AF65-F5344CB8AC3E}">
        <p14:creationId xmlns:p14="http://schemas.microsoft.com/office/powerpoint/2010/main" val="95645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Christ the Apple Tree” by Elizabeth Poston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6460" y="2028825"/>
            <a:ext cx="4339080" cy="4351338"/>
          </a:xfrm>
        </p:spPr>
      </p:pic>
      <p:sp>
        <p:nvSpPr>
          <p:cNvPr id="5" name="TextBox 4"/>
          <p:cNvSpPr txBox="1"/>
          <p:nvPr/>
        </p:nvSpPr>
        <p:spPr>
          <a:xfrm>
            <a:off x="8991600" y="2455333"/>
            <a:ext cx="2362200" cy="646331"/>
          </a:xfrm>
          <a:prstGeom prst="rect">
            <a:avLst/>
          </a:prstGeom>
          <a:noFill/>
        </p:spPr>
        <p:txBody>
          <a:bodyPr wrap="square" rtlCol="0">
            <a:spAutoFit/>
          </a:bodyPr>
          <a:lstStyle/>
          <a:p>
            <a:r>
              <a:rPr lang="en-US" dirty="0" smtClean="0"/>
              <a:t>The Sixteen &amp; </a:t>
            </a:r>
          </a:p>
          <a:p>
            <a:r>
              <a:rPr lang="en-US" dirty="0" smtClean="0"/>
              <a:t>Harry </a:t>
            </a:r>
            <a:r>
              <a:rPr lang="en-US" dirty="0" err="1" smtClean="0"/>
              <a:t>Christophers</a:t>
            </a:r>
            <a:endParaRPr lang="en-US" dirty="0"/>
          </a:p>
        </p:txBody>
      </p:sp>
    </p:spTree>
    <p:extLst>
      <p:ext uri="{BB962C8B-B14F-4D97-AF65-F5344CB8AC3E}">
        <p14:creationId xmlns:p14="http://schemas.microsoft.com/office/powerpoint/2010/main" val="118240584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123</TotalTime>
  <Words>620</Words>
  <Application>Microsoft Macintosh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Mangal</vt:lpstr>
      <vt:lpstr>Depth</vt:lpstr>
      <vt:lpstr>Jesus In Nature</vt:lpstr>
      <vt:lpstr>The Lamb </vt:lpstr>
      <vt:lpstr>PowerPoint Presentation</vt:lpstr>
      <vt:lpstr>The Lamb</vt:lpstr>
      <vt:lpstr>“The Lamb” by John Tavener</vt:lpstr>
      <vt:lpstr>Jesus Christ the Apple Tree</vt:lpstr>
      <vt:lpstr>PowerPoint Presentation</vt:lpstr>
      <vt:lpstr>Jesus Christ the Apple Tree</vt:lpstr>
      <vt:lpstr>“Jesus Christ the Apple Tree” by Elizabeth Poston</vt:lpstr>
      <vt:lpstr>Lo, How A Rose E’er Blooming</vt:lpstr>
      <vt:lpstr>PowerPoint Presentation</vt:lpstr>
      <vt:lpstr>Lo How A Rose E’er Blooming</vt:lpstr>
      <vt:lpstr>Lo How A Rose E’er Blooming</vt:lpstr>
      <vt:lpstr>Lo How A Rose E’er Blooming</vt:lpstr>
      <vt:lpstr>“Lo How A Rose E’er Blooming” by Michael Praetorius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In Nature</dc:title>
  <dc:creator>Megan Higle</dc:creator>
  <cp:lastModifiedBy>Megan Higle</cp:lastModifiedBy>
  <cp:revision>16</cp:revision>
  <dcterms:created xsi:type="dcterms:W3CDTF">2017-12-02T19:21:14Z</dcterms:created>
  <dcterms:modified xsi:type="dcterms:W3CDTF">2017-12-03T13:32:28Z</dcterms:modified>
</cp:coreProperties>
</file>