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0" r:id="rId2"/>
    <p:sldId id="257" r:id="rId3"/>
    <p:sldId id="258" r:id="rId4"/>
    <p:sldId id="262" r:id="rId5"/>
    <p:sldId id="305" r:id="rId6"/>
    <p:sldId id="291" r:id="rId7"/>
    <p:sldId id="306" r:id="rId8"/>
    <p:sldId id="268" r:id="rId9"/>
    <p:sldId id="269" r:id="rId10"/>
    <p:sldId id="310" r:id="rId11"/>
    <p:sldId id="308" r:id="rId12"/>
    <p:sldId id="309" r:id="rId13"/>
    <p:sldId id="311" r:id="rId14"/>
    <p:sldId id="312" r:id="rId15"/>
    <p:sldId id="270" r:id="rId16"/>
    <p:sldId id="271" r:id="rId17"/>
    <p:sldId id="275" r:id="rId18"/>
    <p:sldId id="276" r:id="rId19"/>
    <p:sldId id="277" r:id="rId20"/>
    <p:sldId id="315" r:id="rId21"/>
    <p:sldId id="316" r:id="rId22"/>
    <p:sldId id="274" r:id="rId23"/>
    <p:sldId id="296" r:id="rId24"/>
    <p:sldId id="313" r:id="rId25"/>
    <p:sldId id="314" r:id="rId26"/>
    <p:sldId id="318" r:id="rId27"/>
    <p:sldId id="272" r:id="rId28"/>
    <p:sldId id="273" r:id="rId29"/>
    <p:sldId id="317" r:id="rId30"/>
    <p:sldId id="294" r:id="rId31"/>
    <p:sldId id="278" r:id="rId32"/>
    <p:sldId id="279" r:id="rId33"/>
    <p:sldId id="280" r:id="rId34"/>
    <p:sldId id="281" r:id="rId35"/>
    <p:sldId id="319" r:id="rId36"/>
    <p:sldId id="297" r:id="rId37"/>
    <p:sldId id="320" r:id="rId38"/>
    <p:sldId id="321" r:id="rId39"/>
    <p:sldId id="307" r:id="rId40"/>
    <p:sldId id="322" r:id="rId41"/>
    <p:sldId id="323" r:id="rId42"/>
    <p:sldId id="325" r:id="rId43"/>
    <p:sldId id="328" r:id="rId44"/>
    <p:sldId id="326" r:id="rId45"/>
    <p:sldId id="327" r:id="rId46"/>
    <p:sldId id="259" r:id="rId47"/>
    <p:sldId id="32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5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EB1D-8670-0994-8DB9-AF0CEBE116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B5D254-827E-AB26-8BD5-DCE01CA31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F77EA9-BB8F-6658-41D7-23C660830651}"/>
              </a:ext>
            </a:extLst>
          </p:cNvPr>
          <p:cNvSpPr>
            <a:spLocks noGrp="1"/>
          </p:cNvSpPr>
          <p:nvPr>
            <p:ph type="dt" sz="half" idx="10"/>
          </p:nvPr>
        </p:nvSpPr>
        <p:spPr/>
        <p:txBody>
          <a:bodyPr/>
          <a:lstStyle/>
          <a:p>
            <a:fld id="{B3678014-2660-4CDD-9101-5F3ED21CAB6C}" type="datetimeFigureOut">
              <a:rPr lang="en-US" smtClean="0"/>
              <a:t>10/15/2023</a:t>
            </a:fld>
            <a:endParaRPr lang="en-US"/>
          </a:p>
        </p:txBody>
      </p:sp>
      <p:sp>
        <p:nvSpPr>
          <p:cNvPr id="5" name="Footer Placeholder 4">
            <a:extLst>
              <a:ext uri="{FF2B5EF4-FFF2-40B4-BE49-F238E27FC236}">
                <a16:creationId xmlns:a16="http://schemas.microsoft.com/office/drawing/2014/main" id="{BEAC2A17-D0EC-3394-3164-3C4F6A490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FDCBF-9ECF-57D3-A193-CC5227A390C2}"/>
              </a:ext>
            </a:extLst>
          </p:cNvPr>
          <p:cNvSpPr>
            <a:spLocks noGrp="1"/>
          </p:cNvSpPr>
          <p:nvPr>
            <p:ph type="sldNum" sz="quarter" idx="12"/>
          </p:nvPr>
        </p:nvSpPr>
        <p:spPr/>
        <p:txBody>
          <a:bodyPr/>
          <a:lstStyle/>
          <a:p>
            <a:fld id="{761C2960-DB90-490A-897B-BCE50B15A2EB}" type="slidenum">
              <a:rPr lang="en-US" smtClean="0"/>
              <a:t>‹#›</a:t>
            </a:fld>
            <a:endParaRPr lang="en-US"/>
          </a:p>
        </p:txBody>
      </p:sp>
    </p:spTree>
    <p:extLst>
      <p:ext uri="{BB962C8B-B14F-4D97-AF65-F5344CB8AC3E}">
        <p14:creationId xmlns:p14="http://schemas.microsoft.com/office/powerpoint/2010/main" val="242797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6CDC-DEBA-DBA3-0780-58759A635E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00463-93F0-479E-B6D8-0E6F84691F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82418-7502-8386-16CE-2301FBC2FABB}"/>
              </a:ext>
            </a:extLst>
          </p:cNvPr>
          <p:cNvSpPr>
            <a:spLocks noGrp="1"/>
          </p:cNvSpPr>
          <p:nvPr>
            <p:ph type="dt" sz="half" idx="10"/>
          </p:nvPr>
        </p:nvSpPr>
        <p:spPr/>
        <p:txBody>
          <a:bodyPr/>
          <a:lstStyle/>
          <a:p>
            <a:fld id="{B3678014-2660-4CDD-9101-5F3ED21CAB6C}" type="datetimeFigureOut">
              <a:rPr lang="en-US" smtClean="0"/>
              <a:t>10/15/2023</a:t>
            </a:fld>
            <a:endParaRPr lang="en-US"/>
          </a:p>
        </p:txBody>
      </p:sp>
      <p:sp>
        <p:nvSpPr>
          <p:cNvPr id="5" name="Footer Placeholder 4">
            <a:extLst>
              <a:ext uri="{FF2B5EF4-FFF2-40B4-BE49-F238E27FC236}">
                <a16:creationId xmlns:a16="http://schemas.microsoft.com/office/drawing/2014/main" id="{DD1F5457-C61D-D965-FD89-7A27FF1B5D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9FFE1-6559-FBCD-FCC6-6258C543300A}"/>
              </a:ext>
            </a:extLst>
          </p:cNvPr>
          <p:cNvSpPr>
            <a:spLocks noGrp="1"/>
          </p:cNvSpPr>
          <p:nvPr>
            <p:ph type="sldNum" sz="quarter" idx="12"/>
          </p:nvPr>
        </p:nvSpPr>
        <p:spPr/>
        <p:txBody>
          <a:bodyPr/>
          <a:lstStyle/>
          <a:p>
            <a:fld id="{761C2960-DB90-490A-897B-BCE50B15A2EB}" type="slidenum">
              <a:rPr lang="en-US" smtClean="0"/>
              <a:t>‹#›</a:t>
            </a:fld>
            <a:endParaRPr lang="en-US"/>
          </a:p>
        </p:txBody>
      </p:sp>
    </p:spTree>
    <p:extLst>
      <p:ext uri="{BB962C8B-B14F-4D97-AF65-F5344CB8AC3E}">
        <p14:creationId xmlns:p14="http://schemas.microsoft.com/office/powerpoint/2010/main" val="187527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EE9214-FCF6-C37C-2BDE-E1A964848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9E87DB-E3E0-DC6E-A234-DB851672FD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09F93-567B-6726-B6FE-43F66AAB1286}"/>
              </a:ext>
            </a:extLst>
          </p:cNvPr>
          <p:cNvSpPr>
            <a:spLocks noGrp="1"/>
          </p:cNvSpPr>
          <p:nvPr>
            <p:ph type="dt" sz="half" idx="10"/>
          </p:nvPr>
        </p:nvSpPr>
        <p:spPr/>
        <p:txBody>
          <a:bodyPr/>
          <a:lstStyle/>
          <a:p>
            <a:fld id="{B3678014-2660-4CDD-9101-5F3ED21CAB6C}" type="datetimeFigureOut">
              <a:rPr lang="en-US" smtClean="0"/>
              <a:t>10/15/2023</a:t>
            </a:fld>
            <a:endParaRPr lang="en-US"/>
          </a:p>
        </p:txBody>
      </p:sp>
      <p:sp>
        <p:nvSpPr>
          <p:cNvPr id="5" name="Footer Placeholder 4">
            <a:extLst>
              <a:ext uri="{FF2B5EF4-FFF2-40B4-BE49-F238E27FC236}">
                <a16:creationId xmlns:a16="http://schemas.microsoft.com/office/drawing/2014/main" id="{15013CEA-99C7-D7A9-95A5-5EC52B7B5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8DC2B-5B4F-D2A6-7BB0-CFD22989C3F9}"/>
              </a:ext>
            </a:extLst>
          </p:cNvPr>
          <p:cNvSpPr>
            <a:spLocks noGrp="1"/>
          </p:cNvSpPr>
          <p:nvPr>
            <p:ph type="sldNum" sz="quarter" idx="12"/>
          </p:nvPr>
        </p:nvSpPr>
        <p:spPr/>
        <p:txBody>
          <a:bodyPr/>
          <a:lstStyle/>
          <a:p>
            <a:fld id="{761C2960-DB90-490A-897B-BCE50B15A2EB}" type="slidenum">
              <a:rPr lang="en-US" smtClean="0"/>
              <a:t>‹#›</a:t>
            </a:fld>
            <a:endParaRPr lang="en-US"/>
          </a:p>
        </p:txBody>
      </p:sp>
    </p:spTree>
    <p:extLst>
      <p:ext uri="{BB962C8B-B14F-4D97-AF65-F5344CB8AC3E}">
        <p14:creationId xmlns:p14="http://schemas.microsoft.com/office/powerpoint/2010/main" val="244441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E37C-13C4-A405-DF02-11E151A1F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FFB82-0B89-89F1-195A-71078F4F7F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C99E0-AF1A-3B10-983E-DC5F663969A0}"/>
              </a:ext>
            </a:extLst>
          </p:cNvPr>
          <p:cNvSpPr>
            <a:spLocks noGrp="1"/>
          </p:cNvSpPr>
          <p:nvPr>
            <p:ph type="dt" sz="half" idx="10"/>
          </p:nvPr>
        </p:nvSpPr>
        <p:spPr/>
        <p:txBody>
          <a:bodyPr/>
          <a:lstStyle/>
          <a:p>
            <a:fld id="{B3678014-2660-4CDD-9101-5F3ED21CAB6C}" type="datetimeFigureOut">
              <a:rPr lang="en-US" smtClean="0"/>
              <a:t>10/15/2023</a:t>
            </a:fld>
            <a:endParaRPr lang="en-US"/>
          </a:p>
        </p:txBody>
      </p:sp>
      <p:sp>
        <p:nvSpPr>
          <p:cNvPr id="5" name="Footer Placeholder 4">
            <a:extLst>
              <a:ext uri="{FF2B5EF4-FFF2-40B4-BE49-F238E27FC236}">
                <a16:creationId xmlns:a16="http://schemas.microsoft.com/office/drawing/2014/main" id="{89CB721B-1FE0-53DD-8BE8-0F9E012BC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0B615-8CB5-68BB-AEBB-C825291E811F}"/>
              </a:ext>
            </a:extLst>
          </p:cNvPr>
          <p:cNvSpPr>
            <a:spLocks noGrp="1"/>
          </p:cNvSpPr>
          <p:nvPr>
            <p:ph type="sldNum" sz="quarter" idx="12"/>
          </p:nvPr>
        </p:nvSpPr>
        <p:spPr/>
        <p:txBody>
          <a:bodyPr/>
          <a:lstStyle/>
          <a:p>
            <a:fld id="{761C2960-DB90-490A-897B-BCE50B15A2EB}" type="slidenum">
              <a:rPr lang="en-US" smtClean="0"/>
              <a:t>‹#›</a:t>
            </a:fld>
            <a:endParaRPr lang="en-US"/>
          </a:p>
        </p:txBody>
      </p:sp>
    </p:spTree>
    <p:extLst>
      <p:ext uri="{BB962C8B-B14F-4D97-AF65-F5344CB8AC3E}">
        <p14:creationId xmlns:p14="http://schemas.microsoft.com/office/powerpoint/2010/main" val="158323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6091-BFCB-CA4B-A2A1-8604A50AB7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91C84-0641-EB80-B22C-87FA16AE29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942260-5735-C660-3242-0E9B6AF574FF}"/>
              </a:ext>
            </a:extLst>
          </p:cNvPr>
          <p:cNvSpPr>
            <a:spLocks noGrp="1"/>
          </p:cNvSpPr>
          <p:nvPr>
            <p:ph type="dt" sz="half" idx="10"/>
          </p:nvPr>
        </p:nvSpPr>
        <p:spPr/>
        <p:txBody>
          <a:bodyPr/>
          <a:lstStyle/>
          <a:p>
            <a:fld id="{B3678014-2660-4CDD-9101-5F3ED21CAB6C}" type="datetimeFigureOut">
              <a:rPr lang="en-US" smtClean="0"/>
              <a:t>10/15/2023</a:t>
            </a:fld>
            <a:endParaRPr lang="en-US"/>
          </a:p>
        </p:txBody>
      </p:sp>
      <p:sp>
        <p:nvSpPr>
          <p:cNvPr id="5" name="Footer Placeholder 4">
            <a:extLst>
              <a:ext uri="{FF2B5EF4-FFF2-40B4-BE49-F238E27FC236}">
                <a16:creationId xmlns:a16="http://schemas.microsoft.com/office/drawing/2014/main" id="{70228AB3-C512-820E-5E3B-643E411BD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D0867-A8AB-52E5-7044-164692B0F585}"/>
              </a:ext>
            </a:extLst>
          </p:cNvPr>
          <p:cNvSpPr>
            <a:spLocks noGrp="1"/>
          </p:cNvSpPr>
          <p:nvPr>
            <p:ph type="sldNum" sz="quarter" idx="12"/>
          </p:nvPr>
        </p:nvSpPr>
        <p:spPr/>
        <p:txBody>
          <a:bodyPr/>
          <a:lstStyle/>
          <a:p>
            <a:fld id="{761C2960-DB90-490A-897B-BCE50B15A2EB}" type="slidenum">
              <a:rPr lang="en-US" smtClean="0"/>
              <a:t>‹#›</a:t>
            </a:fld>
            <a:endParaRPr lang="en-US"/>
          </a:p>
        </p:txBody>
      </p:sp>
    </p:spTree>
    <p:extLst>
      <p:ext uri="{BB962C8B-B14F-4D97-AF65-F5344CB8AC3E}">
        <p14:creationId xmlns:p14="http://schemas.microsoft.com/office/powerpoint/2010/main" val="409029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E604-C102-D840-E8EF-EF33307DC7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F8DFC9-0B55-ABBC-4B5C-70A7286DD6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AF4683-2BA5-9B66-0BBA-8E4B211160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E9FBB4-CB87-6B9E-6C83-3DBFE16F3366}"/>
              </a:ext>
            </a:extLst>
          </p:cNvPr>
          <p:cNvSpPr>
            <a:spLocks noGrp="1"/>
          </p:cNvSpPr>
          <p:nvPr>
            <p:ph type="dt" sz="half" idx="10"/>
          </p:nvPr>
        </p:nvSpPr>
        <p:spPr/>
        <p:txBody>
          <a:bodyPr/>
          <a:lstStyle/>
          <a:p>
            <a:fld id="{B3678014-2660-4CDD-9101-5F3ED21CAB6C}" type="datetimeFigureOut">
              <a:rPr lang="en-US" smtClean="0"/>
              <a:t>10/15/2023</a:t>
            </a:fld>
            <a:endParaRPr lang="en-US"/>
          </a:p>
        </p:txBody>
      </p:sp>
      <p:sp>
        <p:nvSpPr>
          <p:cNvPr id="6" name="Footer Placeholder 5">
            <a:extLst>
              <a:ext uri="{FF2B5EF4-FFF2-40B4-BE49-F238E27FC236}">
                <a16:creationId xmlns:a16="http://schemas.microsoft.com/office/drawing/2014/main" id="{377F6376-B3D4-8ACA-0EE6-165332A439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32ABA-6D48-6F34-0B7D-F2E58DD007EA}"/>
              </a:ext>
            </a:extLst>
          </p:cNvPr>
          <p:cNvSpPr>
            <a:spLocks noGrp="1"/>
          </p:cNvSpPr>
          <p:nvPr>
            <p:ph type="sldNum" sz="quarter" idx="12"/>
          </p:nvPr>
        </p:nvSpPr>
        <p:spPr/>
        <p:txBody>
          <a:bodyPr/>
          <a:lstStyle/>
          <a:p>
            <a:fld id="{761C2960-DB90-490A-897B-BCE50B15A2EB}" type="slidenum">
              <a:rPr lang="en-US" smtClean="0"/>
              <a:t>‹#›</a:t>
            </a:fld>
            <a:endParaRPr lang="en-US"/>
          </a:p>
        </p:txBody>
      </p:sp>
    </p:spTree>
    <p:extLst>
      <p:ext uri="{BB962C8B-B14F-4D97-AF65-F5344CB8AC3E}">
        <p14:creationId xmlns:p14="http://schemas.microsoft.com/office/powerpoint/2010/main" val="208125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729E-5DE3-9BF4-4C1F-2F7ACC6E97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5403E9-4F01-F721-A9D1-1360E6265C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442C2D-939F-63BD-D30E-687C1D8D28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C535D5-55D7-3160-B2BD-E7A01E7A7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D0EB2E-DDC0-E0B3-EE91-6D7D16E751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68C653-D724-7279-5A45-CF61377E5079}"/>
              </a:ext>
            </a:extLst>
          </p:cNvPr>
          <p:cNvSpPr>
            <a:spLocks noGrp="1"/>
          </p:cNvSpPr>
          <p:nvPr>
            <p:ph type="dt" sz="half" idx="10"/>
          </p:nvPr>
        </p:nvSpPr>
        <p:spPr/>
        <p:txBody>
          <a:bodyPr/>
          <a:lstStyle/>
          <a:p>
            <a:fld id="{B3678014-2660-4CDD-9101-5F3ED21CAB6C}" type="datetimeFigureOut">
              <a:rPr lang="en-US" smtClean="0"/>
              <a:t>10/15/2023</a:t>
            </a:fld>
            <a:endParaRPr lang="en-US"/>
          </a:p>
        </p:txBody>
      </p:sp>
      <p:sp>
        <p:nvSpPr>
          <p:cNvPr id="8" name="Footer Placeholder 7">
            <a:extLst>
              <a:ext uri="{FF2B5EF4-FFF2-40B4-BE49-F238E27FC236}">
                <a16:creationId xmlns:a16="http://schemas.microsoft.com/office/drawing/2014/main" id="{A662F42B-BC63-F409-F51E-FC96544BCE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B2E689-EECE-0039-C1E8-CECDB5C63AC3}"/>
              </a:ext>
            </a:extLst>
          </p:cNvPr>
          <p:cNvSpPr>
            <a:spLocks noGrp="1"/>
          </p:cNvSpPr>
          <p:nvPr>
            <p:ph type="sldNum" sz="quarter" idx="12"/>
          </p:nvPr>
        </p:nvSpPr>
        <p:spPr/>
        <p:txBody>
          <a:bodyPr/>
          <a:lstStyle/>
          <a:p>
            <a:fld id="{761C2960-DB90-490A-897B-BCE50B15A2EB}" type="slidenum">
              <a:rPr lang="en-US" smtClean="0"/>
              <a:t>‹#›</a:t>
            </a:fld>
            <a:endParaRPr lang="en-US"/>
          </a:p>
        </p:txBody>
      </p:sp>
    </p:spTree>
    <p:extLst>
      <p:ext uri="{BB962C8B-B14F-4D97-AF65-F5344CB8AC3E}">
        <p14:creationId xmlns:p14="http://schemas.microsoft.com/office/powerpoint/2010/main" val="379441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4F60-2EDD-618C-10C5-45B7FAFE68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1A2A6B-561F-16A9-14CC-D6912B541BE8}"/>
              </a:ext>
            </a:extLst>
          </p:cNvPr>
          <p:cNvSpPr>
            <a:spLocks noGrp="1"/>
          </p:cNvSpPr>
          <p:nvPr>
            <p:ph type="dt" sz="half" idx="10"/>
          </p:nvPr>
        </p:nvSpPr>
        <p:spPr/>
        <p:txBody>
          <a:bodyPr/>
          <a:lstStyle/>
          <a:p>
            <a:fld id="{B3678014-2660-4CDD-9101-5F3ED21CAB6C}" type="datetimeFigureOut">
              <a:rPr lang="en-US" smtClean="0"/>
              <a:t>10/15/2023</a:t>
            </a:fld>
            <a:endParaRPr lang="en-US"/>
          </a:p>
        </p:txBody>
      </p:sp>
      <p:sp>
        <p:nvSpPr>
          <p:cNvPr id="4" name="Footer Placeholder 3">
            <a:extLst>
              <a:ext uri="{FF2B5EF4-FFF2-40B4-BE49-F238E27FC236}">
                <a16:creationId xmlns:a16="http://schemas.microsoft.com/office/drawing/2014/main" id="{C36ADEE1-290A-7A4F-2D1B-439EA50B7D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1CFE19-119F-563C-E5F0-13FB4A22B900}"/>
              </a:ext>
            </a:extLst>
          </p:cNvPr>
          <p:cNvSpPr>
            <a:spLocks noGrp="1"/>
          </p:cNvSpPr>
          <p:nvPr>
            <p:ph type="sldNum" sz="quarter" idx="12"/>
          </p:nvPr>
        </p:nvSpPr>
        <p:spPr/>
        <p:txBody>
          <a:bodyPr/>
          <a:lstStyle/>
          <a:p>
            <a:fld id="{761C2960-DB90-490A-897B-BCE50B15A2EB}" type="slidenum">
              <a:rPr lang="en-US" smtClean="0"/>
              <a:t>‹#›</a:t>
            </a:fld>
            <a:endParaRPr lang="en-US"/>
          </a:p>
        </p:txBody>
      </p:sp>
    </p:spTree>
    <p:extLst>
      <p:ext uri="{BB962C8B-B14F-4D97-AF65-F5344CB8AC3E}">
        <p14:creationId xmlns:p14="http://schemas.microsoft.com/office/powerpoint/2010/main" val="47859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044AA0-C8B1-48F6-F634-2910DA9A4E82}"/>
              </a:ext>
            </a:extLst>
          </p:cNvPr>
          <p:cNvSpPr>
            <a:spLocks noGrp="1"/>
          </p:cNvSpPr>
          <p:nvPr>
            <p:ph type="dt" sz="half" idx="10"/>
          </p:nvPr>
        </p:nvSpPr>
        <p:spPr/>
        <p:txBody>
          <a:bodyPr/>
          <a:lstStyle/>
          <a:p>
            <a:fld id="{B3678014-2660-4CDD-9101-5F3ED21CAB6C}" type="datetimeFigureOut">
              <a:rPr lang="en-US" smtClean="0"/>
              <a:t>10/15/2023</a:t>
            </a:fld>
            <a:endParaRPr lang="en-US"/>
          </a:p>
        </p:txBody>
      </p:sp>
      <p:sp>
        <p:nvSpPr>
          <p:cNvPr id="3" name="Footer Placeholder 2">
            <a:extLst>
              <a:ext uri="{FF2B5EF4-FFF2-40B4-BE49-F238E27FC236}">
                <a16:creationId xmlns:a16="http://schemas.microsoft.com/office/drawing/2014/main" id="{30CDD418-852C-627A-3994-17969DBD40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175FEA-7CB4-A3E9-42C5-4D811B531CAF}"/>
              </a:ext>
            </a:extLst>
          </p:cNvPr>
          <p:cNvSpPr>
            <a:spLocks noGrp="1"/>
          </p:cNvSpPr>
          <p:nvPr>
            <p:ph type="sldNum" sz="quarter" idx="12"/>
          </p:nvPr>
        </p:nvSpPr>
        <p:spPr/>
        <p:txBody>
          <a:bodyPr/>
          <a:lstStyle/>
          <a:p>
            <a:fld id="{761C2960-DB90-490A-897B-BCE50B15A2EB}" type="slidenum">
              <a:rPr lang="en-US" smtClean="0"/>
              <a:t>‹#›</a:t>
            </a:fld>
            <a:endParaRPr lang="en-US"/>
          </a:p>
        </p:txBody>
      </p:sp>
    </p:spTree>
    <p:extLst>
      <p:ext uri="{BB962C8B-B14F-4D97-AF65-F5344CB8AC3E}">
        <p14:creationId xmlns:p14="http://schemas.microsoft.com/office/powerpoint/2010/main" val="354195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16C1-E233-63FE-F175-8090D38F23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59BEEF-E549-6AD3-84A9-13159165BA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E4AD7D-58C0-68D7-4F14-1986B24AE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6E7D2E-CD8A-EB4F-7111-0714E394ECE6}"/>
              </a:ext>
            </a:extLst>
          </p:cNvPr>
          <p:cNvSpPr>
            <a:spLocks noGrp="1"/>
          </p:cNvSpPr>
          <p:nvPr>
            <p:ph type="dt" sz="half" idx="10"/>
          </p:nvPr>
        </p:nvSpPr>
        <p:spPr/>
        <p:txBody>
          <a:bodyPr/>
          <a:lstStyle/>
          <a:p>
            <a:fld id="{B3678014-2660-4CDD-9101-5F3ED21CAB6C}" type="datetimeFigureOut">
              <a:rPr lang="en-US" smtClean="0"/>
              <a:t>10/15/2023</a:t>
            </a:fld>
            <a:endParaRPr lang="en-US"/>
          </a:p>
        </p:txBody>
      </p:sp>
      <p:sp>
        <p:nvSpPr>
          <p:cNvPr id="6" name="Footer Placeholder 5">
            <a:extLst>
              <a:ext uri="{FF2B5EF4-FFF2-40B4-BE49-F238E27FC236}">
                <a16:creationId xmlns:a16="http://schemas.microsoft.com/office/drawing/2014/main" id="{FD0579CB-8F55-BE25-D32D-F20D98BCD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0A873F-2284-49F8-DD13-99BA1960C8CA}"/>
              </a:ext>
            </a:extLst>
          </p:cNvPr>
          <p:cNvSpPr>
            <a:spLocks noGrp="1"/>
          </p:cNvSpPr>
          <p:nvPr>
            <p:ph type="sldNum" sz="quarter" idx="12"/>
          </p:nvPr>
        </p:nvSpPr>
        <p:spPr/>
        <p:txBody>
          <a:bodyPr/>
          <a:lstStyle/>
          <a:p>
            <a:fld id="{761C2960-DB90-490A-897B-BCE50B15A2EB}" type="slidenum">
              <a:rPr lang="en-US" smtClean="0"/>
              <a:t>‹#›</a:t>
            </a:fld>
            <a:endParaRPr lang="en-US"/>
          </a:p>
        </p:txBody>
      </p:sp>
    </p:spTree>
    <p:extLst>
      <p:ext uri="{BB962C8B-B14F-4D97-AF65-F5344CB8AC3E}">
        <p14:creationId xmlns:p14="http://schemas.microsoft.com/office/powerpoint/2010/main" val="90536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E7F88-03C0-E795-526F-EDD28AF54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3120E4-C59B-04AC-B31F-38CCC4A2EC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C9DD38-3BF2-BDD2-37E8-A2848690F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638425-C0E7-1E9F-F47C-266565D53400}"/>
              </a:ext>
            </a:extLst>
          </p:cNvPr>
          <p:cNvSpPr>
            <a:spLocks noGrp="1"/>
          </p:cNvSpPr>
          <p:nvPr>
            <p:ph type="dt" sz="half" idx="10"/>
          </p:nvPr>
        </p:nvSpPr>
        <p:spPr/>
        <p:txBody>
          <a:bodyPr/>
          <a:lstStyle/>
          <a:p>
            <a:fld id="{B3678014-2660-4CDD-9101-5F3ED21CAB6C}" type="datetimeFigureOut">
              <a:rPr lang="en-US" smtClean="0"/>
              <a:t>10/15/2023</a:t>
            </a:fld>
            <a:endParaRPr lang="en-US"/>
          </a:p>
        </p:txBody>
      </p:sp>
      <p:sp>
        <p:nvSpPr>
          <p:cNvPr id="6" name="Footer Placeholder 5">
            <a:extLst>
              <a:ext uri="{FF2B5EF4-FFF2-40B4-BE49-F238E27FC236}">
                <a16:creationId xmlns:a16="http://schemas.microsoft.com/office/drawing/2014/main" id="{E0A3BAC7-3A1C-050F-04EC-E70FA9DD12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FFA038-910B-BD33-70C9-F48E659D27E8}"/>
              </a:ext>
            </a:extLst>
          </p:cNvPr>
          <p:cNvSpPr>
            <a:spLocks noGrp="1"/>
          </p:cNvSpPr>
          <p:nvPr>
            <p:ph type="sldNum" sz="quarter" idx="12"/>
          </p:nvPr>
        </p:nvSpPr>
        <p:spPr/>
        <p:txBody>
          <a:bodyPr/>
          <a:lstStyle/>
          <a:p>
            <a:fld id="{761C2960-DB90-490A-897B-BCE50B15A2EB}" type="slidenum">
              <a:rPr lang="en-US" smtClean="0"/>
              <a:t>‹#›</a:t>
            </a:fld>
            <a:endParaRPr lang="en-US"/>
          </a:p>
        </p:txBody>
      </p:sp>
    </p:spTree>
    <p:extLst>
      <p:ext uri="{BB962C8B-B14F-4D97-AF65-F5344CB8AC3E}">
        <p14:creationId xmlns:p14="http://schemas.microsoft.com/office/powerpoint/2010/main" val="303306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D821B-57DC-B535-878D-E8488A5E0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AF1152-45A5-2484-6BEE-CCE315E0E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82A69-AC5D-4851-0A2D-2B726A0A24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78014-2660-4CDD-9101-5F3ED21CAB6C}" type="datetimeFigureOut">
              <a:rPr lang="en-US" smtClean="0"/>
              <a:t>10/15/2023</a:t>
            </a:fld>
            <a:endParaRPr lang="en-US"/>
          </a:p>
        </p:txBody>
      </p:sp>
      <p:sp>
        <p:nvSpPr>
          <p:cNvPr id="5" name="Footer Placeholder 4">
            <a:extLst>
              <a:ext uri="{FF2B5EF4-FFF2-40B4-BE49-F238E27FC236}">
                <a16:creationId xmlns:a16="http://schemas.microsoft.com/office/drawing/2014/main" id="{EA40EE18-8270-A852-908C-B38E415AA9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713F68-5A05-A971-FE34-291C4C97D6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C2960-DB90-490A-897B-BCE50B15A2EB}" type="slidenum">
              <a:rPr lang="en-US" smtClean="0"/>
              <a:t>‹#›</a:t>
            </a:fld>
            <a:endParaRPr lang="en-US"/>
          </a:p>
        </p:txBody>
      </p:sp>
    </p:spTree>
    <p:extLst>
      <p:ext uri="{BB962C8B-B14F-4D97-AF65-F5344CB8AC3E}">
        <p14:creationId xmlns:p14="http://schemas.microsoft.com/office/powerpoint/2010/main" val="3284132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first%20Pres%20M25%201&amp;2%20presentation.pptx" TargetMode="Externa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red smoke&#10;&#10;Description automatically generated">
            <a:extLst>
              <a:ext uri="{FF2B5EF4-FFF2-40B4-BE49-F238E27FC236}">
                <a16:creationId xmlns:a16="http://schemas.microsoft.com/office/drawing/2014/main" id="{1AA76BFD-D35F-BB92-A486-C87B3A0F31F2}"/>
              </a:ext>
            </a:extLst>
          </p:cNvPr>
          <p:cNvPicPr>
            <a:picLocks noChangeAspect="1"/>
          </p:cNvPicPr>
          <p:nvPr/>
        </p:nvPicPr>
        <p:blipFill rotWithShape="1">
          <a:blip r:embed="rId2"/>
          <a:srcRect t="20213"/>
          <a:stretch/>
        </p:blipFill>
        <p:spPr>
          <a:xfrm>
            <a:off x="-3047" y="10"/>
            <a:ext cx="12191999" cy="6857990"/>
          </a:xfrm>
          <a:prstGeom prst="rect">
            <a:avLst/>
          </a:prstGeom>
        </p:spPr>
      </p:pic>
      <p:sp>
        <p:nvSpPr>
          <p:cNvPr id="36" name="Rectangle 3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CBF8A-999A-3BA6-C6C2-69330D50DFD3}"/>
              </a:ext>
            </a:extLst>
          </p:cNvPr>
          <p:cNvSpPr>
            <a:spLocks noGrp="1"/>
          </p:cNvSpPr>
          <p:nvPr>
            <p:ph type="ctrTitle"/>
          </p:nvPr>
        </p:nvSpPr>
        <p:spPr>
          <a:xfrm>
            <a:off x="1063752" y="1291906"/>
            <a:ext cx="10058400" cy="1831383"/>
          </a:xfrm>
          <a:effectLst>
            <a:outerShdw blurRad="50800" dist="38100" dir="2700000" algn="tl" rotWithShape="0">
              <a:prstClr val="black">
                <a:alpha val="40000"/>
              </a:prstClr>
            </a:outerShdw>
          </a:effectLst>
        </p:spPr>
        <p:txBody>
          <a:bodyPr>
            <a:normAutofit/>
          </a:bodyPr>
          <a:lstStyle/>
          <a:p>
            <a:r>
              <a:rPr lang="en-US" sz="5200" dirty="0">
                <a:solidFill>
                  <a:srgbClr val="FFFFFF"/>
                </a:solidFill>
              </a:rPr>
              <a:t>Matthew 25:35-40</a:t>
            </a:r>
          </a:p>
        </p:txBody>
      </p:sp>
      <p:sp>
        <p:nvSpPr>
          <p:cNvPr id="3" name="Subtitle 2">
            <a:extLst>
              <a:ext uri="{FF2B5EF4-FFF2-40B4-BE49-F238E27FC236}">
                <a16:creationId xmlns:a16="http://schemas.microsoft.com/office/drawing/2014/main" id="{5A24D301-6538-1572-82C1-AE7D1557E9D2}"/>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lnSpcReduction="10000"/>
          </a:bodyPr>
          <a:lstStyle/>
          <a:p>
            <a:r>
              <a:rPr lang="en-US" dirty="0">
                <a:solidFill>
                  <a:srgbClr val="FFFFFF"/>
                </a:solidFill>
              </a:rPr>
              <a:t>Building congregational vitality</a:t>
            </a:r>
          </a:p>
          <a:p>
            <a:r>
              <a:rPr lang="en-US" dirty="0">
                <a:solidFill>
                  <a:srgbClr val="FFFFFF"/>
                </a:solidFill>
              </a:rPr>
              <a:t>Dismantling structural racism</a:t>
            </a:r>
          </a:p>
          <a:p>
            <a:r>
              <a:rPr lang="en-US" dirty="0">
                <a:solidFill>
                  <a:srgbClr val="FFFFFF"/>
                </a:solidFill>
              </a:rPr>
              <a:t>Eradicating systemic poverty</a:t>
            </a:r>
          </a:p>
        </p:txBody>
      </p:sp>
    </p:spTree>
    <p:extLst>
      <p:ext uri="{BB962C8B-B14F-4D97-AF65-F5344CB8AC3E}">
        <p14:creationId xmlns:p14="http://schemas.microsoft.com/office/powerpoint/2010/main" val="3557321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Confession of 1967 have to say about dismantling structural racism?</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3466692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656096" cy="4351338"/>
          </a:xfrm>
        </p:spPr>
        <p:txBody>
          <a:bodyPr>
            <a:normAutofit/>
          </a:bodyPr>
          <a:lstStyle/>
          <a:p>
            <a:pPr marL="0" indent="0">
              <a:buNone/>
            </a:pPr>
            <a:r>
              <a:rPr lang="en-US" dirty="0">
                <a:latin typeface="Palatino" pitchFamily="2" charset="77"/>
                <a:ea typeface="Palatino" pitchFamily="2" charset="77"/>
              </a:rPr>
              <a:t>God has created the peoples of the earth to be one universal family. In [God’s] reconciling love, [God] overcomes the barriers between [us] and breaks down every form of discrimination based on racial or ethnic difference, real or imaginary. The church is called to bring all [people] to receive and uphold one another as persons in all relationships of life: in employment, housing, education, leisure, marriage, family, church, and the exercise of political rights.</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776853"/>
            <a:ext cx="3471974" cy="400110"/>
          </a:xfrm>
          <a:prstGeom prst="rect">
            <a:avLst/>
          </a:prstGeom>
          <a:noFill/>
        </p:spPr>
        <p:txBody>
          <a:bodyPr wrap="square" rtlCol="0">
            <a:spAutoFit/>
          </a:bodyPr>
          <a:lstStyle/>
          <a:p>
            <a:pPr algn="r"/>
            <a:r>
              <a:rPr lang="en-US" sz="1000" dirty="0">
                <a:latin typeface="Palatino" pitchFamily="2" charset="77"/>
                <a:ea typeface="Palatino" pitchFamily="2" charset="77"/>
              </a:rPr>
              <a:t>“Hands of the World,” Graphic Design </a:t>
            </a:r>
            <a:br>
              <a:rPr lang="en-US" sz="1000" dirty="0">
                <a:latin typeface="Palatino" pitchFamily="2" charset="77"/>
                <a:ea typeface="Palatino" pitchFamily="2" charset="77"/>
              </a:rPr>
            </a:br>
            <a:r>
              <a:rPr lang="en-US" sz="1000" dirty="0">
                <a:latin typeface="Palatino" pitchFamily="2" charset="77"/>
                <a:ea typeface="Palatino" pitchFamily="2" charset="77"/>
              </a:rPr>
              <a:t>for Movement for Peace, 21st Century</a:t>
            </a:r>
          </a:p>
        </p:txBody>
      </p:sp>
      <p:pic>
        <p:nvPicPr>
          <p:cNvPr id="8" name="Picture 7" descr="A close-up of a hand holding a baby's hand&#10;&#10;Description automatically generated with low confidence">
            <a:extLst>
              <a:ext uri="{FF2B5EF4-FFF2-40B4-BE49-F238E27FC236}">
                <a16:creationId xmlns:a16="http://schemas.microsoft.com/office/drawing/2014/main" id="{70C5E073-6A65-9947-AAB9-B6DA115537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72"/>
          <a:stretch/>
        </p:blipFill>
        <p:spPr>
          <a:xfrm>
            <a:off x="8419213" y="1825625"/>
            <a:ext cx="2934587" cy="3951228"/>
          </a:xfrm>
          <a:prstGeom prst="rect">
            <a:avLst/>
          </a:prstGeom>
        </p:spPr>
      </p:pic>
    </p:spTree>
    <p:extLst>
      <p:ext uri="{BB962C8B-B14F-4D97-AF65-F5344CB8AC3E}">
        <p14:creationId xmlns:p14="http://schemas.microsoft.com/office/powerpoint/2010/main" val="3602329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634790" cy="4351338"/>
          </a:xfrm>
        </p:spPr>
        <p:txBody>
          <a:bodyPr>
            <a:normAutofit/>
          </a:bodyPr>
          <a:lstStyle/>
          <a:p>
            <a:pPr marL="0" indent="0">
              <a:buNone/>
            </a:pPr>
            <a:r>
              <a:rPr lang="en-US" dirty="0">
                <a:latin typeface="Palatino" pitchFamily="2" charset="77"/>
                <a:ea typeface="Palatino" pitchFamily="2" charset="77"/>
              </a:rPr>
              <a:t>Therefore, the church labors for the abolition of all racial discrimination and ministers to those injured by it. Congregations, individuals, or groups of Christians who exclude, dominate, or patronize [others], however subtly, resist the Spirit of God and bring contempt on the faith which they profess.</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9.44</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“Martin Luther King Jr.,” Kelly Latimore, 2019</a:t>
            </a:r>
          </a:p>
        </p:txBody>
      </p:sp>
      <p:pic>
        <p:nvPicPr>
          <p:cNvPr id="5" name="Picture 4" descr="A picture containing text, person&#10;&#10;Description automatically generated">
            <a:extLst>
              <a:ext uri="{FF2B5EF4-FFF2-40B4-BE49-F238E27FC236}">
                <a16:creationId xmlns:a16="http://schemas.microsoft.com/office/drawing/2014/main" id="{42315F7D-E98D-C342-8A36-3CFBFADD3D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36787" y="1825625"/>
            <a:ext cx="3117013" cy="4105117"/>
          </a:xfrm>
          <a:prstGeom prst="rect">
            <a:avLst/>
          </a:prstGeom>
        </p:spPr>
      </p:pic>
    </p:spTree>
    <p:extLst>
      <p:ext uri="{BB962C8B-B14F-4D97-AF65-F5344CB8AC3E}">
        <p14:creationId xmlns:p14="http://schemas.microsoft.com/office/powerpoint/2010/main" val="202524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Written in the Dutch Reformed Mission Church in the context of South African apartheid, the Confession of Belhar was adopted in 1986. It condemns the sin of racism and calls for unity and justice in the church.</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Confession of Belhar pertaining to the work of building congregational vitality and dismantling structural racism. </a:t>
            </a:r>
            <a:endParaRPr lang="en-US" sz="2400"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1282576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Confession of 1967 have to say about building congregational vitality?</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2230159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8842513"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Christ’s work of reconciliation is made manifest in the church as the community of believers who have been reconciled with God and with one another;</a:t>
            </a:r>
          </a:p>
          <a:p>
            <a:pPr marL="0" lvl="0" indent="0">
              <a:buNone/>
            </a:pPr>
            <a:r>
              <a:rPr lang="en-US" dirty="0">
                <a:latin typeface="Palatino" pitchFamily="2" charset="77"/>
                <a:ea typeface="Palatino" pitchFamily="2" charset="77"/>
              </a:rPr>
              <a:t>• that unity is, therefore, both a gift and an obligation for the church of Jesus Christ; that through the working of God’s Spirit it is a binding force, yet simultaneously a reality which must be earnestly pursued and sought: one which the people of God must continually be built up to attain;</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791705"/>
            <a:ext cx="3471974" cy="400110"/>
          </a:xfrm>
          <a:prstGeom prst="rect">
            <a:avLst/>
          </a:prstGeom>
          <a:noFill/>
        </p:spPr>
        <p:txBody>
          <a:bodyPr wrap="square" rtlCol="0">
            <a:spAutoFit/>
          </a:bodyPr>
          <a:lstStyle/>
          <a:p>
            <a:pPr algn="r"/>
            <a:r>
              <a:rPr lang="en-US" sz="1000" dirty="0">
                <a:latin typeface="Palatino" pitchFamily="2" charset="77"/>
                <a:ea typeface="Palatino" pitchFamily="2" charset="77"/>
              </a:rPr>
              <a:t>John Lennon Wall, Prague,</a:t>
            </a:r>
          </a:p>
          <a:p>
            <a:pPr algn="r"/>
            <a:r>
              <a:rPr lang="en-US" sz="1000" dirty="0">
                <a:latin typeface="Palatino" pitchFamily="2" charset="77"/>
                <a:ea typeface="Palatino" pitchFamily="2" charset="77"/>
              </a:rPr>
              <a:t>Czech Republic, 2009 </a:t>
            </a:r>
          </a:p>
        </p:txBody>
      </p:sp>
      <p:pic>
        <p:nvPicPr>
          <p:cNvPr id="5" name="Picture 4" descr="A picture containing text, graffiti, colorful, painted&#10;&#10;Description automatically generated">
            <a:extLst>
              <a:ext uri="{FF2B5EF4-FFF2-40B4-BE49-F238E27FC236}">
                <a16:creationId xmlns:a16="http://schemas.microsoft.com/office/drawing/2014/main" id="{14948075-A08C-2347-A496-232C36D907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80712" y="1964662"/>
            <a:ext cx="1673088" cy="3827043"/>
          </a:xfrm>
          <a:prstGeom prst="rect">
            <a:avLst/>
          </a:prstGeom>
        </p:spPr>
      </p:pic>
    </p:spTree>
    <p:extLst>
      <p:ext uri="{BB962C8B-B14F-4D97-AF65-F5344CB8AC3E}">
        <p14:creationId xmlns:p14="http://schemas.microsoft.com/office/powerpoint/2010/main" val="2725836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269967"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this unity must become visible so that the world may believe that separation, enmity and hatred between people and groups is sin which Christ has already conquered, and accordingly that anything which threatens this unity may have no place in the church and must be resisted;</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“Chinese Martyrs,” Orthodox Icon, ca. 1900</a:t>
            </a:r>
          </a:p>
        </p:txBody>
      </p:sp>
      <p:pic>
        <p:nvPicPr>
          <p:cNvPr id="5" name="Picture 4" descr="A group of people posing for a photo&#10;&#10;Description automatically generated with medium confidence">
            <a:extLst>
              <a:ext uri="{FF2B5EF4-FFF2-40B4-BE49-F238E27FC236}">
                <a16:creationId xmlns:a16="http://schemas.microsoft.com/office/drawing/2014/main" id="{9AE7DB4E-EA49-E74E-B547-2C6A6719AF43}"/>
              </a:ext>
            </a:extLst>
          </p:cNvPr>
          <p:cNvPicPr>
            <a:picLocks noChangeAspect="1"/>
          </p:cNvPicPr>
          <p:nvPr/>
        </p:nvPicPr>
        <p:blipFill>
          <a:blip r:embed="rId2"/>
          <a:stretch>
            <a:fillRect/>
          </a:stretch>
        </p:blipFill>
        <p:spPr>
          <a:xfrm>
            <a:off x="7645952" y="1825625"/>
            <a:ext cx="3707848" cy="4105117"/>
          </a:xfrm>
          <a:prstGeom prst="rect">
            <a:avLst/>
          </a:prstGeom>
        </p:spPr>
      </p:pic>
    </p:spTree>
    <p:extLst>
      <p:ext uri="{BB962C8B-B14F-4D97-AF65-F5344CB8AC3E}">
        <p14:creationId xmlns:p14="http://schemas.microsoft.com/office/powerpoint/2010/main" val="20300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667446" cy="4351338"/>
          </a:xfrm>
        </p:spPr>
        <p:txBody>
          <a:bodyPr>
            <a:noAutofit/>
          </a:bodyPr>
          <a:lstStyle/>
          <a:p>
            <a:pPr marL="177800" indent="0">
              <a:buNone/>
            </a:pPr>
            <a:r>
              <a:rPr lang="en-US" dirty="0">
                <a:latin typeface="Palatino" pitchFamily="2" charset="77"/>
                <a:ea typeface="Palatino" pitchFamily="2" charset="77"/>
              </a:rPr>
              <a:t>• that this unity of the people of God must be manifested and be active in a variety of ways:</a:t>
            </a:r>
          </a:p>
          <a:p>
            <a:pPr marL="177800" indent="0">
              <a:buNone/>
            </a:pPr>
            <a:r>
              <a:rPr lang="en-US" dirty="0">
                <a:latin typeface="Palatino" pitchFamily="2" charset="77"/>
                <a:ea typeface="Palatino" pitchFamily="2" charset="77"/>
              </a:rPr>
              <a:t>° in that we love one another;</a:t>
            </a:r>
          </a:p>
          <a:p>
            <a:pPr marL="177800" indent="0">
              <a:buNone/>
            </a:pPr>
            <a:r>
              <a:rPr lang="en-US" dirty="0">
                <a:latin typeface="Palatino" pitchFamily="2" charset="77"/>
                <a:ea typeface="Palatino" pitchFamily="2" charset="77"/>
              </a:rPr>
              <a:t>° that we experience, practice and pursue community with one another;</a:t>
            </a:r>
          </a:p>
          <a:p>
            <a:pPr marL="177800" indent="0">
              <a:buNone/>
            </a:pPr>
            <a:r>
              <a:rPr lang="en-US" dirty="0">
                <a:latin typeface="Palatino" pitchFamily="2" charset="77"/>
                <a:ea typeface="Palatino" pitchFamily="2" charset="77"/>
              </a:rPr>
              <a:t>° that we are obligated to give ourselves willingly and joyfully to be of benefit and blessing to one another;</a:t>
            </a:r>
          </a:p>
          <a:p>
            <a:pPr marL="177800" indent="0">
              <a:buNone/>
            </a:pPr>
            <a:r>
              <a:rPr lang="en-US" dirty="0">
                <a:latin typeface="Palatino" pitchFamily="2" charset="77"/>
                <a:ea typeface="Palatino" pitchFamily="2" charset="77"/>
              </a:rPr>
              <a:t>° that we share one faith, have one calling, </a:t>
            </a:r>
            <a:br>
              <a:rPr lang="en-US" dirty="0">
                <a:latin typeface="Palatino" pitchFamily="2" charset="77"/>
                <a:ea typeface="Palatino" pitchFamily="2" charset="77"/>
              </a:rPr>
            </a:br>
            <a:r>
              <a:rPr lang="en-US" dirty="0">
                <a:latin typeface="Palatino" pitchFamily="2" charset="77"/>
                <a:ea typeface="Palatino" pitchFamily="2" charset="77"/>
              </a:rPr>
              <a:t>are of one soul and one mind;</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“Pentecost,” </a:t>
            </a:r>
            <a:r>
              <a:rPr lang="en-US" sz="1000" dirty="0" err="1">
                <a:latin typeface="Palatino" pitchFamily="2" charset="77"/>
                <a:ea typeface="Palatino" pitchFamily="2" charset="77"/>
              </a:rPr>
              <a:t>Bontoc</a:t>
            </a:r>
            <a:r>
              <a:rPr lang="en-US" sz="1000" dirty="0">
                <a:latin typeface="Palatino" pitchFamily="2" charset="77"/>
                <a:ea typeface="Palatino" pitchFamily="2" charset="77"/>
              </a:rPr>
              <a:t>, Philippines, 1980 </a:t>
            </a:r>
          </a:p>
        </p:txBody>
      </p:sp>
      <p:pic>
        <p:nvPicPr>
          <p:cNvPr id="5" name="Picture 4" descr="A picture containing text, painting, several&#10;&#10;Description automatically generated">
            <a:extLst>
              <a:ext uri="{FF2B5EF4-FFF2-40B4-BE49-F238E27FC236}">
                <a16:creationId xmlns:a16="http://schemas.microsoft.com/office/drawing/2014/main" id="{7C6163ED-C6FE-8644-A549-77EB133D20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01819" y="1825625"/>
            <a:ext cx="2551981" cy="4105117"/>
          </a:xfrm>
          <a:prstGeom prst="rect">
            <a:avLst/>
          </a:prstGeom>
        </p:spPr>
      </p:pic>
    </p:spTree>
    <p:extLst>
      <p:ext uri="{BB962C8B-B14F-4D97-AF65-F5344CB8AC3E}">
        <p14:creationId xmlns:p14="http://schemas.microsoft.com/office/powerpoint/2010/main" val="250060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270631" cy="4351338"/>
          </a:xfrm>
        </p:spPr>
        <p:txBody>
          <a:bodyPr>
            <a:noAutofit/>
          </a:bodyPr>
          <a:lstStyle/>
          <a:p>
            <a:pPr marL="177800" indent="0">
              <a:buNone/>
            </a:pPr>
            <a:r>
              <a:rPr lang="en-US" dirty="0">
                <a:latin typeface="Palatino" pitchFamily="2" charset="77"/>
                <a:ea typeface="Palatino" pitchFamily="2" charset="77"/>
              </a:rPr>
              <a:t>° have one God and Father, are filled with one Spirit, are baptized with one baptism, eat of one bread and drink of one cup, confess one name, are obedient to one Lord, work for one cause, and share one hope;</a:t>
            </a:r>
          </a:p>
          <a:p>
            <a:pPr marL="177800" indent="0">
              <a:buNone/>
            </a:pPr>
            <a:r>
              <a:rPr lang="en-US" dirty="0">
                <a:latin typeface="Palatino" pitchFamily="2" charset="77"/>
                <a:ea typeface="Palatino" pitchFamily="2" charset="77"/>
              </a:rPr>
              <a:t>° together come to know the height and the breadth and the depth of the love of Christ;</a:t>
            </a:r>
          </a:p>
          <a:p>
            <a:pPr marL="177800" indent="0">
              <a:buNone/>
            </a:pPr>
            <a:r>
              <a:rPr lang="en-US" dirty="0">
                <a:latin typeface="Palatino" pitchFamily="2" charset="77"/>
                <a:ea typeface="Palatino" pitchFamily="2" charset="77"/>
              </a:rPr>
              <a:t>° together are built up to the stature of Christ, to the new humanity;</a:t>
            </a:r>
          </a:p>
        </p:txBody>
      </p:sp>
      <p:sp>
        <p:nvSpPr>
          <p:cNvPr id="6" name="TextBox 5">
            <a:extLst>
              <a:ext uri="{FF2B5EF4-FFF2-40B4-BE49-F238E27FC236}">
                <a16:creationId xmlns:a16="http://schemas.microsoft.com/office/drawing/2014/main" id="{08E9F84E-9A87-3D43-B2E5-6EF133CE607F}"/>
              </a:ext>
            </a:extLst>
          </p:cNvPr>
          <p:cNvSpPr txBox="1"/>
          <p:nvPr/>
        </p:nvSpPr>
        <p:spPr>
          <a:xfrm>
            <a:off x="7760338"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“Cristo Negro,” Martin Ruiz </a:t>
            </a:r>
            <a:r>
              <a:rPr lang="en-US" sz="1000" dirty="0" err="1">
                <a:latin typeface="Palatino" pitchFamily="2" charset="77"/>
                <a:ea typeface="Palatino" pitchFamily="2" charset="77"/>
              </a:rPr>
              <a:t>Anglada</a:t>
            </a:r>
            <a:r>
              <a:rPr lang="en-US" sz="1000" dirty="0">
                <a:latin typeface="Palatino" pitchFamily="2" charset="77"/>
                <a:ea typeface="Palatino" pitchFamily="2" charset="77"/>
              </a:rPr>
              <a:t>, 1995</a:t>
            </a:r>
          </a:p>
        </p:txBody>
      </p:sp>
      <p:pic>
        <p:nvPicPr>
          <p:cNvPr id="8" name="Picture 7" descr="A picture containing text&#10;&#10;Description automatically generated">
            <a:extLst>
              <a:ext uri="{FF2B5EF4-FFF2-40B4-BE49-F238E27FC236}">
                <a16:creationId xmlns:a16="http://schemas.microsoft.com/office/drawing/2014/main" id="{D376BAE7-C232-ED45-AF80-2BF4122FD4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76557" y="1825625"/>
            <a:ext cx="2855755" cy="4084745"/>
          </a:xfrm>
          <a:prstGeom prst="rect">
            <a:avLst/>
          </a:prstGeom>
        </p:spPr>
      </p:pic>
    </p:spTree>
    <p:extLst>
      <p:ext uri="{BB962C8B-B14F-4D97-AF65-F5344CB8AC3E}">
        <p14:creationId xmlns:p14="http://schemas.microsoft.com/office/powerpoint/2010/main" val="343773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356895" cy="4351338"/>
          </a:xfrm>
        </p:spPr>
        <p:txBody>
          <a:bodyPr>
            <a:noAutofit/>
          </a:bodyPr>
          <a:lstStyle/>
          <a:p>
            <a:pPr marL="177800" indent="0">
              <a:buNone/>
            </a:pPr>
            <a:r>
              <a:rPr lang="en-US" dirty="0">
                <a:latin typeface="Palatino" pitchFamily="2" charset="77"/>
                <a:ea typeface="Palatino" pitchFamily="2" charset="77"/>
              </a:rPr>
              <a:t>° together know and bear one another’s burdens, thereby fulfilling the law of Christ;</a:t>
            </a:r>
          </a:p>
          <a:p>
            <a:pPr marL="177800" indent="0">
              <a:buNone/>
            </a:pPr>
            <a:r>
              <a:rPr lang="en-US" dirty="0">
                <a:latin typeface="Palatino" pitchFamily="2" charset="77"/>
                <a:ea typeface="Palatino" pitchFamily="2" charset="77"/>
              </a:rPr>
              <a:t>° that we need one another and upbuild </a:t>
            </a:r>
            <a:br>
              <a:rPr lang="en-US" dirty="0">
                <a:latin typeface="Palatino" pitchFamily="2" charset="77"/>
                <a:ea typeface="Palatino" pitchFamily="2" charset="77"/>
              </a:rPr>
            </a:br>
            <a:r>
              <a:rPr lang="en-US" dirty="0">
                <a:latin typeface="Palatino" pitchFamily="2" charset="77"/>
                <a:ea typeface="Palatino" pitchFamily="2" charset="77"/>
              </a:rPr>
              <a:t>one another, admonishing and comforting one another;</a:t>
            </a:r>
          </a:p>
          <a:p>
            <a:pPr marL="177800" indent="0">
              <a:buNone/>
            </a:pPr>
            <a:r>
              <a:rPr lang="en-US" dirty="0">
                <a:latin typeface="Palatino" pitchFamily="2" charset="77"/>
                <a:ea typeface="Palatino" pitchFamily="2" charset="77"/>
              </a:rPr>
              <a:t>° that we suffer with one another for the sake of righteousness; pray together; together serve God in this world; and together fight against all which may threaten or hinder this unity;</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“Reconciliation,” Amos </a:t>
            </a:r>
            <a:r>
              <a:rPr lang="en-US" sz="1000" dirty="0" err="1">
                <a:latin typeface="Palatino" pitchFamily="2" charset="77"/>
                <a:ea typeface="Palatino" pitchFamily="2" charset="77"/>
              </a:rPr>
              <a:t>Supuni</a:t>
            </a:r>
            <a:r>
              <a:rPr lang="en-US" sz="1000" dirty="0">
                <a:latin typeface="Palatino" pitchFamily="2" charset="77"/>
                <a:ea typeface="Palatino" pitchFamily="2" charset="77"/>
              </a:rPr>
              <a:t>, ca. 1991–2008</a:t>
            </a:r>
          </a:p>
        </p:txBody>
      </p:sp>
      <p:pic>
        <p:nvPicPr>
          <p:cNvPr id="5" name="Picture 4" descr="A statue of two people&#10;&#10;Description automatically generated with low confidence">
            <a:extLst>
              <a:ext uri="{FF2B5EF4-FFF2-40B4-BE49-F238E27FC236}">
                <a16:creationId xmlns:a16="http://schemas.microsoft.com/office/drawing/2014/main" id="{6581D44A-B9D1-F644-BD02-A662FAAD2C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74657" y="1914880"/>
            <a:ext cx="2779143" cy="4015861"/>
          </a:xfrm>
          <a:prstGeom prst="rect">
            <a:avLst/>
          </a:prstGeom>
        </p:spPr>
      </p:pic>
    </p:spTree>
    <p:extLst>
      <p:ext uri="{BB962C8B-B14F-4D97-AF65-F5344CB8AC3E}">
        <p14:creationId xmlns:p14="http://schemas.microsoft.com/office/powerpoint/2010/main" val="113248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542B08BF-2155-5B4F-AFFA-322C059671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3271" y="391646"/>
            <a:ext cx="4193069" cy="1763682"/>
          </a:xfrm>
          <a:prstGeom prst="rect">
            <a:avLst/>
          </a:prstGeom>
        </p:spPr>
      </p:pic>
      <p:sp>
        <p:nvSpPr>
          <p:cNvPr id="2" name="Title 1">
            <a:extLst>
              <a:ext uri="{FF2B5EF4-FFF2-40B4-BE49-F238E27FC236}">
                <a16:creationId xmlns:a16="http://schemas.microsoft.com/office/drawing/2014/main" id="{B1F3731F-8D16-6940-81AF-7741CF983D4D}"/>
              </a:ext>
            </a:extLst>
          </p:cNvPr>
          <p:cNvSpPr>
            <a:spLocks noGrp="1"/>
          </p:cNvSpPr>
          <p:nvPr>
            <p:ph type="ctrTitle"/>
          </p:nvPr>
        </p:nvSpPr>
        <p:spPr>
          <a:xfrm>
            <a:off x="5403271" y="1992180"/>
            <a:ext cx="6162195" cy="2358147"/>
          </a:xfrm>
        </p:spPr>
        <p:txBody>
          <a:bodyPr anchor="b">
            <a:normAutofit/>
          </a:bodyPr>
          <a:lstStyle/>
          <a:p>
            <a:r>
              <a:rPr lang="en-US" sz="3200" dirty="0">
                <a:latin typeface="Optima" panose="02000503060000020004" pitchFamily="2" charset="0"/>
              </a:rPr>
              <a:t>The PC(USA) Constitution </a:t>
            </a:r>
            <a:br>
              <a:rPr lang="en-US" sz="3200" dirty="0">
                <a:latin typeface="Optima" panose="02000503060000020004" pitchFamily="2" charset="0"/>
              </a:rPr>
            </a:br>
            <a:r>
              <a:rPr lang="en-US" sz="3200" dirty="0">
                <a:latin typeface="Optima" panose="02000503060000020004" pitchFamily="2" charset="0"/>
              </a:rPr>
              <a:t>on Building </a:t>
            </a:r>
            <a:br>
              <a:rPr lang="en-US" sz="3200" dirty="0">
                <a:latin typeface="Optima" panose="02000503060000020004" pitchFamily="2" charset="0"/>
              </a:rPr>
            </a:br>
            <a:r>
              <a:rPr lang="en-US" sz="3200" dirty="0">
                <a:latin typeface="Optima" panose="02000503060000020004" pitchFamily="2" charset="0"/>
              </a:rPr>
              <a:t>Congregational Vitality and  Dismantling </a:t>
            </a:r>
            <a:br>
              <a:rPr lang="en-US" sz="3200" dirty="0">
                <a:latin typeface="Optima" panose="02000503060000020004" pitchFamily="2" charset="0"/>
              </a:rPr>
            </a:br>
            <a:r>
              <a:rPr lang="en-US" sz="3200" dirty="0">
                <a:latin typeface="Optima" panose="02000503060000020004" pitchFamily="2" charset="0"/>
              </a:rPr>
              <a:t>Structural Racism</a:t>
            </a:r>
          </a:p>
        </p:txBody>
      </p:sp>
      <p:sp>
        <p:nvSpPr>
          <p:cNvPr id="3" name="Subtitle 2">
            <a:extLst>
              <a:ext uri="{FF2B5EF4-FFF2-40B4-BE49-F238E27FC236}">
                <a16:creationId xmlns:a16="http://schemas.microsoft.com/office/drawing/2014/main" id="{12D4F367-DB06-C049-A083-648DCEBAD84E}"/>
              </a:ext>
            </a:extLst>
          </p:cNvPr>
          <p:cNvSpPr>
            <a:spLocks noGrp="1"/>
          </p:cNvSpPr>
          <p:nvPr>
            <p:ph type="subTitle" idx="1"/>
          </p:nvPr>
        </p:nvSpPr>
        <p:spPr>
          <a:xfrm>
            <a:off x="5403272" y="4865820"/>
            <a:ext cx="6162193" cy="1309344"/>
          </a:xfrm>
        </p:spPr>
        <p:txBody>
          <a:bodyPr anchor="b"/>
          <a:lstStyle/>
          <a:p>
            <a:r>
              <a:rPr lang="en-US" sz="2800" dirty="0">
                <a:latin typeface="Palatino" pitchFamily="2" charset="77"/>
                <a:ea typeface="Palatino" pitchFamily="2" charset="77"/>
              </a:rPr>
              <a:t>Office of Theology and Worship</a:t>
            </a:r>
            <a:br>
              <a:rPr lang="en-US" sz="2800" dirty="0">
                <a:latin typeface="Palatino" pitchFamily="2" charset="77"/>
                <a:ea typeface="Palatino" pitchFamily="2" charset="77"/>
              </a:rPr>
            </a:br>
            <a:r>
              <a:rPr lang="en-US" sz="2800" dirty="0">
                <a:latin typeface="Palatino" pitchFamily="2" charset="77"/>
                <a:ea typeface="Palatino" pitchFamily="2" charset="77"/>
              </a:rPr>
              <a:t>Presbyterian Church (U.S.A.)</a:t>
            </a:r>
          </a:p>
          <a:p>
            <a:r>
              <a:rPr lang="en-US" sz="2000" dirty="0">
                <a:solidFill>
                  <a:schemeClr val="bg1"/>
                </a:solidFill>
                <a:latin typeface="Palatino" pitchFamily="2" charset="77"/>
                <a:ea typeface="Palatino" pitchFamily="2" charset="77"/>
              </a:rPr>
              <a:t>Name of Presenter</a:t>
            </a:r>
          </a:p>
        </p:txBody>
      </p:sp>
      <p:pic>
        <p:nvPicPr>
          <p:cNvPr id="9" name="Picture 8" descr="A picture containing window, building, painted, painting&#10;&#10;Description automatically generated">
            <a:extLst>
              <a:ext uri="{FF2B5EF4-FFF2-40B4-BE49-F238E27FC236}">
                <a16:creationId xmlns:a16="http://schemas.microsoft.com/office/drawing/2014/main" id="{0E718535-E63D-2945-A17B-CBC0644CDF53}"/>
              </a:ext>
            </a:extLst>
          </p:cNvPr>
          <p:cNvPicPr>
            <a:picLocks noChangeAspect="1"/>
          </p:cNvPicPr>
          <p:nvPr/>
        </p:nvPicPr>
        <p:blipFill>
          <a:blip r:embed="rId3"/>
          <a:stretch>
            <a:fillRect/>
          </a:stretch>
        </p:blipFill>
        <p:spPr>
          <a:xfrm>
            <a:off x="626534" y="682835"/>
            <a:ext cx="4193070" cy="5492330"/>
          </a:xfrm>
          <a:prstGeom prst="rect">
            <a:avLst/>
          </a:prstGeom>
        </p:spPr>
      </p:pic>
      <p:cxnSp>
        <p:nvCxnSpPr>
          <p:cNvPr id="13" name="Straight Connector 12">
            <a:extLst>
              <a:ext uri="{FF2B5EF4-FFF2-40B4-BE49-F238E27FC236}">
                <a16:creationId xmlns:a16="http://schemas.microsoft.com/office/drawing/2014/main" id="{7F99FA19-4B6E-644B-B7BC-7E4EEFB478F6}"/>
              </a:ext>
            </a:extLst>
          </p:cNvPr>
          <p:cNvCxnSpPr>
            <a:cxnSpLocks/>
          </p:cNvCxnSpPr>
          <p:nvPr/>
        </p:nvCxnSpPr>
        <p:spPr>
          <a:xfrm>
            <a:off x="5638800" y="4613564"/>
            <a:ext cx="555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283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9061174"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this unity can be established only in freedom and not under constraint; that the variety of spiritual gifts, opportunities, backgrounds, convictions, as well as the various languages and cultures, are by virtue of the reconciliation in Christ, opportunities for mutual service and enrichment within the one visible people of God;</a:t>
            </a:r>
          </a:p>
          <a:p>
            <a:pPr marL="0" indent="0">
              <a:buNone/>
            </a:pPr>
            <a:r>
              <a:rPr lang="en-US" dirty="0">
                <a:latin typeface="Palatino" pitchFamily="2" charset="77"/>
                <a:ea typeface="Palatino" pitchFamily="2" charset="77"/>
              </a:rPr>
              <a:t>• that true faith in Jesus Christ is the only condition for membership of this church.</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10.3</a:t>
            </a:r>
          </a:p>
        </p:txBody>
      </p:sp>
      <p:sp>
        <p:nvSpPr>
          <p:cNvPr id="6" name="TextBox 5">
            <a:extLst>
              <a:ext uri="{FF2B5EF4-FFF2-40B4-BE49-F238E27FC236}">
                <a16:creationId xmlns:a16="http://schemas.microsoft.com/office/drawing/2014/main" id="{08E9F84E-9A87-3D43-B2E5-6EF133CE607F}"/>
              </a:ext>
            </a:extLst>
          </p:cNvPr>
          <p:cNvSpPr txBox="1"/>
          <p:nvPr/>
        </p:nvSpPr>
        <p:spPr>
          <a:xfrm>
            <a:off x="9438467" y="5795805"/>
            <a:ext cx="2054817" cy="400110"/>
          </a:xfrm>
          <a:prstGeom prst="rect">
            <a:avLst/>
          </a:prstGeom>
          <a:noFill/>
        </p:spPr>
        <p:txBody>
          <a:bodyPr wrap="square" rtlCol="0">
            <a:spAutoFit/>
          </a:bodyPr>
          <a:lstStyle/>
          <a:p>
            <a:pPr algn="r"/>
            <a:r>
              <a:rPr lang="en-US" sz="1000" dirty="0">
                <a:latin typeface="Palatino" pitchFamily="2" charset="77"/>
                <a:ea typeface="Palatino" pitchFamily="2" charset="77"/>
              </a:rPr>
              <a:t>”Entry of Christ into Jerusalem,” </a:t>
            </a:r>
            <a:br>
              <a:rPr lang="en-US" sz="1000" dirty="0">
                <a:latin typeface="Palatino" pitchFamily="2" charset="77"/>
                <a:ea typeface="Palatino" pitchFamily="2" charset="77"/>
              </a:rPr>
            </a:br>
            <a:r>
              <a:rPr lang="en-US" sz="1000" dirty="0">
                <a:latin typeface="Palatino" pitchFamily="2" charset="77"/>
                <a:ea typeface="Palatino" pitchFamily="2" charset="77"/>
              </a:rPr>
              <a:t>Wilhelm </a:t>
            </a:r>
            <a:r>
              <a:rPr lang="en-US" sz="1000" dirty="0" err="1">
                <a:latin typeface="Palatino" pitchFamily="2" charset="77"/>
                <a:ea typeface="Palatino" pitchFamily="2" charset="77"/>
              </a:rPr>
              <a:t>Morgner</a:t>
            </a:r>
            <a:r>
              <a:rPr lang="en-US" sz="1000" dirty="0">
                <a:latin typeface="Palatino" pitchFamily="2" charset="77"/>
                <a:ea typeface="Palatino" pitchFamily="2" charset="77"/>
              </a:rPr>
              <a:t>, 1912</a:t>
            </a:r>
          </a:p>
        </p:txBody>
      </p:sp>
      <p:pic>
        <p:nvPicPr>
          <p:cNvPr id="5" name="Picture 4" descr="A picture containing text, child, painted, graffiti&#10;&#10;Description automatically generated">
            <a:extLst>
              <a:ext uri="{FF2B5EF4-FFF2-40B4-BE49-F238E27FC236}">
                <a16:creationId xmlns:a16="http://schemas.microsoft.com/office/drawing/2014/main" id="{6EA4D355-BF5C-5346-9FBD-30FC71331C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11905" y="1825625"/>
            <a:ext cx="1341895" cy="3970180"/>
          </a:xfrm>
          <a:prstGeom prst="rect">
            <a:avLst/>
          </a:prstGeom>
        </p:spPr>
      </p:pic>
    </p:spTree>
    <p:extLst>
      <p:ext uri="{BB962C8B-B14F-4D97-AF65-F5344CB8AC3E}">
        <p14:creationId xmlns:p14="http://schemas.microsoft.com/office/powerpoint/2010/main" val="2088986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9160566" cy="4351338"/>
          </a:xfrm>
        </p:spPr>
        <p:txBody>
          <a:bodyPr>
            <a:noAutofit/>
          </a:bodyPr>
          <a:lstStyle/>
          <a:p>
            <a:pPr marL="0" indent="0">
              <a:buNone/>
            </a:pPr>
            <a:r>
              <a:rPr lang="en-US" dirty="0">
                <a:latin typeface="Palatino" pitchFamily="2" charset="77"/>
                <a:ea typeface="Palatino" pitchFamily="2" charset="77"/>
              </a:rPr>
              <a:t>Therefore, we reject any doctrine</a:t>
            </a:r>
          </a:p>
          <a:p>
            <a:pPr marL="0" indent="0">
              <a:buNone/>
            </a:pPr>
            <a:r>
              <a:rPr lang="en-US" dirty="0">
                <a:latin typeface="Palatino" pitchFamily="2" charset="77"/>
                <a:ea typeface="Palatino" pitchFamily="2" charset="77"/>
              </a:rPr>
              <a:t>• which absolutizes either natural diversity or the sinful separation of people in such a way that this absolutization hinders or breaks the visible and active unity of the church, or even leads to the establishment of a separate church formation;</a:t>
            </a:r>
          </a:p>
          <a:p>
            <a:pPr marL="0" indent="0">
              <a:buNone/>
            </a:pPr>
            <a:r>
              <a:rPr lang="en-US" dirty="0">
                <a:latin typeface="Palatino" pitchFamily="2" charset="77"/>
                <a:ea typeface="Palatino" pitchFamily="2" charset="77"/>
              </a:rPr>
              <a:t>• which professes that this spiritual unity is truly being maintained in the bond of peace while believers of the same confession are in effect alienated from one another for the sake of diversity and in despair of reconciliation;</a:t>
            </a:r>
          </a:p>
          <a:p>
            <a:pPr marL="0" indent="0">
              <a:buNone/>
            </a:pPr>
            <a:endParaRPr lang="en-US"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776853"/>
            <a:ext cx="3471974" cy="400110"/>
          </a:xfrm>
          <a:prstGeom prst="rect">
            <a:avLst/>
          </a:prstGeom>
          <a:noFill/>
        </p:spPr>
        <p:txBody>
          <a:bodyPr wrap="square" rtlCol="0">
            <a:spAutoFit/>
          </a:bodyPr>
          <a:lstStyle/>
          <a:p>
            <a:pPr algn="r"/>
            <a:r>
              <a:rPr lang="en-US" sz="1000" dirty="0">
                <a:latin typeface="Palatino" pitchFamily="2" charset="77"/>
                <a:ea typeface="Palatino" pitchFamily="2" charset="77"/>
              </a:rPr>
              <a:t>“Ash Wednesday,” </a:t>
            </a:r>
          </a:p>
          <a:p>
            <a:pPr algn="r"/>
            <a:r>
              <a:rPr lang="en-US" sz="1000" dirty="0">
                <a:latin typeface="Palatino" pitchFamily="2" charset="77"/>
                <a:ea typeface="Palatino" pitchFamily="2" charset="77"/>
              </a:rPr>
              <a:t>Art Siegel, 2006</a:t>
            </a:r>
          </a:p>
        </p:txBody>
      </p:sp>
      <p:pic>
        <p:nvPicPr>
          <p:cNvPr id="5" name="Picture 4" descr="A picture containing person, indoor, window&#10;&#10;Description automatically generated">
            <a:extLst>
              <a:ext uri="{FF2B5EF4-FFF2-40B4-BE49-F238E27FC236}">
                <a16:creationId xmlns:a16="http://schemas.microsoft.com/office/drawing/2014/main" id="{4E173417-7891-C442-97F4-17C8ED85EB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27292" y="1885949"/>
            <a:ext cx="1326508" cy="3893527"/>
          </a:xfrm>
          <a:prstGeom prst="rect">
            <a:avLst/>
          </a:prstGeom>
        </p:spPr>
      </p:pic>
    </p:spTree>
    <p:extLst>
      <p:ext uri="{BB962C8B-B14F-4D97-AF65-F5344CB8AC3E}">
        <p14:creationId xmlns:p14="http://schemas.microsoft.com/office/powerpoint/2010/main" val="32310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781261" cy="4351338"/>
          </a:xfrm>
        </p:spPr>
        <p:txBody>
          <a:bodyPr>
            <a:noAutofit/>
          </a:bodyPr>
          <a:lstStyle/>
          <a:p>
            <a:pPr marL="0" indent="0">
              <a:buNone/>
            </a:pPr>
            <a:r>
              <a:rPr lang="en-US" dirty="0">
                <a:latin typeface="Palatino" pitchFamily="2" charset="77"/>
                <a:ea typeface="Palatino" pitchFamily="2" charset="77"/>
              </a:rPr>
              <a:t>[Therefore, we reject any doctrine]</a:t>
            </a:r>
          </a:p>
          <a:p>
            <a:pPr marL="0" indent="0">
              <a:buNone/>
            </a:pPr>
            <a:r>
              <a:rPr lang="en-US" dirty="0">
                <a:latin typeface="Palatino" pitchFamily="2" charset="77"/>
                <a:ea typeface="Palatino" pitchFamily="2" charset="77"/>
              </a:rPr>
              <a:t>• which denies that a refusal earnestly to pursue this visible unity as a priceless gift is sin;</a:t>
            </a:r>
          </a:p>
          <a:p>
            <a:pPr marL="0" indent="0">
              <a:buNone/>
            </a:pPr>
            <a:r>
              <a:rPr lang="en-US" dirty="0">
                <a:latin typeface="Palatino" pitchFamily="2" charset="77"/>
                <a:ea typeface="Palatino" pitchFamily="2" charset="77"/>
              </a:rPr>
              <a:t>• which explicitly or implicitly maintains that descent or any other human or social factor should be a consideration in determining membership of the church.</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10.4</a:t>
            </a:r>
          </a:p>
          <a:p>
            <a:pPr marL="0" indent="0">
              <a:buNone/>
            </a:pPr>
            <a:endParaRPr lang="en-US"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Mural of </a:t>
            </a:r>
            <a:r>
              <a:rPr lang="en-US" sz="1000" dirty="0" err="1">
                <a:latin typeface="Palatino" pitchFamily="2" charset="77"/>
                <a:ea typeface="Palatino" pitchFamily="2" charset="77"/>
              </a:rPr>
              <a:t>Monseñor</a:t>
            </a:r>
            <a:r>
              <a:rPr lang="en-US" sz="1000" dirty="0">
                <a:latin typeface="Palatino" pitchFamily="2" charset="77"/>
                <a:ea typeface="Palatino" pitchFamily="2" charset="77"/>
              </a:rPr>
              <a:t> Romero, El Salvador, 2007</a:t>
            </a:r>
          </a:p>
        </p:txBody>
      </p:sp>
      <p:pic>
        <p:nvPicPr>
          <p:cNvPr id="5" name="Picture 4" descr="A picture containing text, tree, outdoor, graffiti&#10;&#10;Description automatically generated">
            <a:extLst>
              <a:ext uri="{FF2B5EF4-FFF2-40B4-BE49-F238E27FC236}">
                <a16:creationId xmlns:a16="http://schemas.microsoft.com/office/drawing/2014/main" id="{2C88AC71-36D6-FB4B-9A7D-2D43B6C199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82542" y="1932167"/>
            <a:ext cx="4071257" cy="3998575"/>
          </a:xfrm>
          <a:prstGeom prst="rect">
            <a:avLst/>
          </a:prstGeom>
        </p:spPr>
      </p:pic>
    </p:spTree>
    <p:extLst>
      <p:ext uri="{BB962C8B-B14F-4D97-AF65-F5344CB8AC3E}">
        <p14:creationId xmlns:p14="http://schemas.microsoft.com/office/powerpoint/2010/main" val="747118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Confession of Belhar have to say about dismantling structural racism?</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325645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343274"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God has entrusted the church with the message of reconciliation in and through Jesus Christ;</a:t>
            </a:r>
          </a:p>
          <a:p>
            <a:pPr marL="0" indent="0">
              <a:buNone/>
            </a:pPr>
            <a:r>
              <a:rPr lang="en-US" dirty="0">
                <a:latin typeface="Palatino" pitchFamily="2" charset="77"/>
                <a:ea typeface="Palatino" pitchFamily="2" charset="77"/>
              </a:rPr>
              <a:t>• that the church is called to be the salt of the earth and the light of the world, that the church is called blessed because it is a peacemaker, that the church is witness both by word and by deed to the new heaven and the new earth in which righteousness dwells;</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“Festival of Lights,” John August Swanson, 2000</a:t>
            </a:r>
          </a:p>
        </p:txBody>
      </p:sp>
      <p:pic>
        <p:nvPicPr>
          <p:cNvPr id="5" name="Picture 4" descr="A picture containing colorful, different, vegetable, variety&#10;&#10;Description automatically generated">
            <a:extLst>
              <a:ext uri="{FF2B5EF4-FFF2-40B4-BE49-F238E27FC236}">
                <a16:creationId xmlns:a16="http://schemas.microsoft.com/office/drawing/2014/main" id="{29933FD2-234A-AB4A-B7F1-6627C67A4D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25539" y="1874130"/>
            <a:ext cx="2828261" cy="4056612"/>
          </a:xfrm>
          <a:prstGeom prst="rect">
            <a:avLst/>
          </a:prstGeom>
        </p:spPr>
      </p:pic>
    </p:spTree>
    <p:extLst>
      <p:ext uri="{BB962C8B-B14F-4D97-AF65-F5344CB8AC3E}">
        <p14:creationId xmlns:p14="http://schemas.microsoft.com/office/powerpoint/2010/main" val="1586349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091989"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God’s life-giving Word and Spirit has conquered the powers of sin and death, and therefore also of irreconciliation and hatred, bitterness and enmity, that God’s life-giving Word and Spirit will enable the church to live in a new obedience which can open new possibilities of life for society and the world;</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“Maestra Peace Mural,” Juana Alicia, 1994</a:t>
            </a:r>
          </a:p>
        </p:txBody>
      </p:sp>
      <p:pic>
        <p:nvPicPr>
          <p:cNvPr id="5" name="Picture 4" descr="A picture containing text, posing, colorful, painted&#10;&#10;Description automatically generated">
            <a:extLst>
              <a:ext uri="{FF2B5EF4-FFF2-40B4-BE49-F238E27FC236}">
                <a16:creationId xmlns:a16="http://schemas.microsoft.com/office/drawing/2014/main" id="{631F8C60-BC1C-054B-A944-D65516589C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1826" y="1690688"/>
            <a:ext cx="3471974" cy="4240054"/>
          </a:xfrm>
          <a:prstGeom prst="rect">
            <a:avLst/>
          </a:prstGeom>
        </p:spPr>
      </p:pic>
    </p:spTree>
    <p:extLst>
      <p:ext uri="{BB962C8B-B14F-4D97-AF65-F5344CB8AC3E}">
        <p14:creationId xmlns:p14="http://schemas.microsoft.com/office/powerpoint/2010/main" val="3769255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490411"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the credibility of this message is seriously affected and its beneficial work obstructed when it is proclaimed in a land which professes to be Christian, but in which the enforced separation of people on a racial basis promotes and perpetuates alienation, hatred and enmity;</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“Global Refugee Mural,” Joel </a:t>
            </a:r>
            <a:r>
              <a:rPr lang="en-US" sz="1000" dirty="0" err="1">
                <a:latin typeface="Palatino" pitchFamily="2" charset="77"/>
                <a:ea typeface="Palatino" pitchFamily="2" charset="77"/>
              </a:rPr>
              <a:t>Burgner</a:t>
            </a:r>
            <a:r>
              <a:rPr lang="en-US" sz="1000" dirty="0">
                <a:latin typeface="Palatino" pitchFamily="2" charset="77"/>
                <a:ea typeface="Palatino" pitchFamily="2" charset="77"/>
              </a:rPr>
              <a:t>, 2009</a:t>
            </a:r>
          </a:p>
        </p:txBody>
      </p:sp>
      <p:pic>
        <p:nvPicPr>
          <p:cNvPr id="5" name="Picture 4" descr="A picture containing text, colorful, painted, posing&#10;&#10;Description automatically generated">
            <a:extLst>
              <a:ext uri="{FF2B5EF4-FFF2-40B4-BE49-F238E27FC236}">
                <a16:creationId xmlns:a16="http://schemas.microsoft.com/office/drawing/2014/main" id="{82CE77C8-33AF-B649-A3AA-8759B2FCF2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67081" y="1825625"/>
            <a:ext cx="4686719" cy="4105117"/>
          </a:xfrm>
          <a:prstGeom prst="rect">
            <a:avLst/>
          </a:prstGeom>
        </p:spPr>
      </p:pic>
    </p:spTree>
    <p:extLst>
      <p:ext uri="{BB962C8B-B14F-4D97-AF65-F5344CB8AC3E}">
        <p14:creationId xmlns:p14="http://schemas.microsoft.com/office/powerpoint/2010/main" val="2784492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573253"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any teaching which attempts to legitimate such forced separation by appeal to the gospel, and is not prepared to venture on the road of obedience and reconciliation, but rather, out of prejudice, fear, selfishness and unbelief, denies in advance the reconciling power of the gospel, must be considered ideology and false doctrine.</a:t>
            </a:r>
            <a:br>
              <a:rPr lang="en-US" dirty="0">
                <a:latin typeface="Palatino" pitchFamily="2" charset="77"/>
                <a:ea typeface="Palatino" pitchFamily="2" charset="77"/>
              </a:rPr>
            </a:br>
            <a:r>
              <a:rPr lang="en-US" sz="2400" dirty="0">
                <a:latin typeface="Palatino" pitchFamily="2" charset="77"/>
                <a:ea typeface="Palatino" pitchFamily="2" charset="77"/>
              </a:rPr>
              <a:t>   —Book of Confessions, 10.6</a:t>
            </a:r>
          </a:p>
        </p:txBody>
      </p:sp>
      <p:sp>
        <p:nvSpPr>
          <p:cNvPr id="6" name="TextBox 5">
            <a:extLst>
              <a:ext uri="{FF2B5EF4-FFF2-40B4-BE49-F238E27FC236}">
                <a16:creationId xmlns:a16="http://schemas.microsoft.com/office/drawing/2014/main" id="{08E9F84E-9A87-3D43-B2E5-6EF133CE607F}"/>
              </a:ext>
            </a:extLst>
          </p:cNvPr>
          <p:cNvSpPr txBox="1"/>
          <p:nvPr/>
        </p:nvSpPr>
        <p:spPr>
          <a:xfrm>
            <a:off x="7411453" y="5930742"/>
            <a:ext cx="3942347" cy="246221"/>
          </a:xfrm>
          <a:prstGeom prst="rect">
            <a:avLst/>
          </a:prstGeom>
          <a:noFill/>
        </p:spPr>
        <p:txBody>
          <a:bodyPr wrap="square" rtlCol="0">
            <a:spAutoFit/>
          </a:bodyPr>
          <a:lstStyle/>
          <a:p>
            <a:pPr algn="r"/>
            <a:r>
              <a:rPr lang="en-US" sz="1000" dirty="0">
                <a:latin typeface="Palatino" pitchFamily="2" charset="77"/>
                <a:ea typeface="Palatino" pitchFamily="2" charset="77"/>
              </a:rPr>
              <a:t>“Worship of the Golden Calf,” Margret </a:t>
            </a:r>
            <a:r>
              <a:rPr lang="en-US" sz="1000" dirty="0" err="1">
                <a:latin typeface="Palatino" pitchFamily="2" charset="77"/>
                <a:ea typeface="Palatino" pitchFamily="2" charset="77"/>
              </a:rPr>
              <a:t>Hofheinz-Döring</a:t>
            </a:r>
            <a:r>
              <a:rPr lang="en-US" sz="1000" dirty="0">
                <a:latin typeface="Palatino" pitchFamily="2" charset="77"/>
                <a:ea typeface="Palatino" pitchFamily="2" charset="77"/>
              </a:rPr>
              <a:t>, 1962</a:t>
            </a:r>
          </a:p>
        </p:txBody>
      </p:sp>
      <p:pic>
        <p:nvPicPr>
          <p:cNvPr id="5" name="Picture 4" descr="Map&#10;&#10;Description automatically generated">
            <a:extLst>
              <a:ext uri="{FF2B5EF4-FFF2-40B4-BE49-F238E27FC236}">
                <a16:creationId xmlns:a16="http://schemas.microsoft.com/office/drawing/2014/main" id="{B66FA712-D5D5-F046-827E-6DCE3BF276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80672" y="1690688"/>
            <a:ext cx="3773128" cy="4240054"/>
          </a:xfrm>
          <a:prstGeom prst="rect">
            <a:avLst/>
          </a:prstGeom>
        </p:spPr>
      </p:pic>
    </p:spTree>
    <p:extLst>
      <p:ext uri="{BB962C8B-B14F-4D97-AF65-F5344CB8AC3E}">
        <p14:creationId xmlns:p14="http://schemas.microsoft.com/office/powerpoint/2010/main" val="69406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919452" cy="4351338"/>
          </a:xfrm>
        </p:spPr>
        <p:txBody>
          <a:bodyPr>
            <a:noAutofit/>
          </a:bodyPr>
          <a:lstStyle/>
          <a:p>
            <a:pPr marL="0" indent="0">
              <a:buNone/>
            </a:pPr>
            <a:r>
              <a:rPr lang="en-US" dirty="0">
                <a:latin typeface="Palatino" pitchFamily="2" charset="77"/>
                <a:ea typeface="Palatino" pitchFamily="2" charset="77"/>
              </a:rPr>
              <a:t>Therefore, we reject any doctrine which, in such a situation sanctions in the name of the gospel or of the will of God the forced separation of people on the grounds of race and color and thereby in advance obstructs and weakens the ministry and experience of reconciliation in Christ.</a:t>
            </a:r>
            <a:br>
              <a:rPr lang="en-US" dirty="0">
                <a:latin typeface="Palatino" pitchFamily="2" charset="77"/>
                <a:ea typeface="Palatino" pitchFamily="2" charset="77"/>
              </a:rPr>
            </a:br>
            <a:r>
              <a:rPr lang="en-US" sz="2400" dirty="0">
                <a:latin typeface="Palatino" pitchFamily="2" charset="77"/>
                <a:ea typeface="Palatino" pitchFamily="2" charset="77"/>
              </a:rPr>
              <a:t>   —Book of Confessions, 10.6</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 Piece of the Berlin Wall, ca. 1989</a:t>
            </a:r>
          </a:p>
        </p:txBody>
      </p:sp>
      <p:pic>
        <p:nvPicPr>
          <p:cNvPr id="5" name="Picture 4" descr="A picture containing text, tree, outdoor, sign&#10;&#10;Description automatically generated">
            <a:extLst>
              <a:ext uri="{FF2B5EF4-FFF2-40B4-BE49-F238E27FC236}">
                <a16:creationId xmlns:a16="http://schemas.microsoft.com/office/drawing/2014/main" id="{5EA0652F-D03D-9744-8C17-C435467B4A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00103" y="1690688"/>
            <a:ext cx="3153696" cy="4240054"/>
          </a:xfrm>
          <a:prstGeom prst="rect">
            <a:avLst/>
          </a:prstGeom>
        </p:spPr>
      </p:pic>
    </p:spTree>
    <p:extLst>
      <p:ext uri="{BB962C8B-B14F-4D97-AF65-F5344CB8AC3E}">
        <p14:creationId xmlns:p14="http://schemas.microsoft.com/office/powerpoint/2010/main" val="529926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lnSpcReduction="10000"/>
          </a:bodyPr>
          <a:lstStyle/>
          <a:p>
            <a:pPr marL="0" indent="0">
              <a:buNone/>
            </a:pPr>
            <a:r>
              <a:rPr lang="en-US" i="1" dirty="0">
                <a:solidFill>
                  <a:schemeClr val="bg1"/>
                </a:solidFill>
                <a:latin typeface="Palatino" pitchFamily="2" charset="77"/>
                <a:ea typeface="Palatino" pitchFamily="2" charset="77"/>
              </a:rPr>
              <a:t>Written in the time following the 1983 reunion that formed the Presbyterian Church (U.S.A.), A Brief Statement of Faith articulated the commitments and convictions of the new denomination. It is trinitarian in form and designed for use in worship.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A Brief Statement of Faith pertaining to the work of building congregational vitality and dismantling structural racism.</a:t>
            </a:r>
            <a:endParaRPr lang="en-US" sz="2400"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141683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About This Presentation</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223760" cy="4351338"/>
          </a:xfrm>
        </p:spPr>
        <p:txBody>
          <a:bodyPr/>
          <a:lstStyle/>
          <a:p>
            <a:pPr marL="0" indent="0">
              <a:buNone/>
            </a:pPr>
            <a:r>
              <a:rPr lang="en-US" dirty="0">
                <a:latin typeface="Palatino" pitchFamily="2" charset="77"/>
                <a:ea typeface="Palatino" pitchFamily="2" charset="77"/>
              </a:rPr>
              <a:t>All of the primary texts in this presentation come from the Constitution of the Presbyterian Church (U.S.A.), which is composed of </a:t>
            </a:r>
            <a:r>
              <a:rPr lang="en-US" i="1" dirty="0">
                <a:latin typeface="Palatino" pitchFamily="2" charset="77"/>
                <a:ea typeface="Palatino" pitchFamily="2" charset="77"/>
              </a:rPr>
              <a:t>The Book of Confessions </a:t>
            </a:r>
            <a:r>
              <a:rPr lang="en-US" dirty="0">
                <a:latin typeface="Palatino" pitchFamily="2" charset="77"/>
                <a:ea typeface="Palatino" pitchFamily="2" charset="77"/>
              </a:rPr>
              <a:t>(Part I) and </a:t>
            </a:r>
            <a:r>
              <a:rPr lang="en-US" i="1" dirty="0">
                <a:latin typeface="Palatino" pitchFamily="2" charset="77"/>
                <a:ea typeface="Palatino" pitchFamily="2" charset="77"/>
              </a:rPr>
              <a:t>The Book of Order </a:t>
            </a:r>
            <a:r>
              <a:rPr lang="en-US" dirty="0">
                <a:latin typeface="Palatino" pitchFamily="2" charset="77"/>
                <a:ea typeface="Palatino" pitchFamily="2" charset="77"/>
              </a:rPr>
              <a:t>(Part II). </a:t>
            </a:r>
          </a:p>
          <a:p>
            <a:pPr marL="0" indent="0">
              <a:buNone/>
            </a:pPr>
            <a:r>
              <a:rPr lang="en-US">
                <a:latin typeface="Palatino" pitchFamily="2" charset="77"/>
                <a:ea typeface="Palatino" pitchFamily="2" charset="77"/>
              </a:rPr>
              <a:t>Most images come from “Art in the Christian Tradition,” an online collection of the Jean and Alexander Heard Libraries of the Vanderbilt University Divinity School.   </a:t>
            </a:r>
            <a:endParaRPr lang="en-US" dirty="0">
              <a:latin typeface="Palatino" pitchFamily="2" charset="77"/>
              <a:ea typeface="Palatino" pitchFamily="2" charset="77"/>
            </a:endParaRPr>
          </a:p>
          <a:p>
            <a:pPr marL="0" indent="0">
              <a:buNone/>
            </a:pPr>
            <a:endParaRPr lang="en-US" dirty="0">
              <a:latin typeface="Palatino" pitchFamily="2" charset="77"/>
              <a:ea typeface="Palatino" pitchFamily="2" charset="77"/>
            </a:endParaRPr>
          </a:p>
        </p:txBody>
      </p:sp>
      <p:pic>
        <p:nvPicPr>
          <p:cNvPr id="4" name="Picture 3" descr="A picture containing application&#10;&#10;Description automatically generated">
            <a:extLst>
              <a:ext uri="{FF2B5EF4-FFF2-40B4-BE49-F238E27FC236}">
                <a16:creationId xmlns:a16="http://schemas.microsoft.com/office/drawing/2014/main" id="{DDF77C52-BDE3-DA41-BD0E-CB0CFD5E42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68251" y="2786615"/>
            <a:ext cx="1485549" cy="2429357"/>
          </a:xfrm>
          <a:prstGeom prst="rect">
            <a:avLst/>
          </a:prstGeom>
        </p:spPr>
      </p:pic>
      <p:pic>
        <p:nvPicPr>
          <p:cNvPr id="5" name="Picture 4" descr="A screenshot of a game&#10;&#10;Description automatically generated with low confidence">
            <a:extLst>
              <a:ext uri="{FF2B5EF4-FFF2-40B4-BE49-F238E27FC236}">
                <a16:creationId xmlns:a16="http://schemas.microsoft.com/office/drawing/2014/main" id="{8D08494C-7BFE-8042-8793-F573E4CAAF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66046" y="1825625"/>
            <a:ext cx="1598119" cy="2429357"/>
          </a:xfrm>
          <a:prstGeom prst="rect">
            <a:avLst/>
          </a:prstGeom>
        </p:spPr>
      </p:pic>
    </p:spTree>
    <p:extLst>
      <p:ext uri="{BB962C8B-B14F-4D97-AF65-F5344CB8AC3E}">
        <p14:creationId xmlns:p14="http://schemas.microsoft.com/office/powerpoint/2010/main" val="830148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a Brief Statement of Faith have to say about building congregational vitality?</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145638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894443" cy="4351338"/>
          </a:xfrm>
        </p:spPr>
        <p:txBody>
          <a:bodyPr>
            <a:noAutofit/>
          </a:bodyPr>
          <a:lstStyle/>
          <a:p>
            <a:pPr marL="0" indent="0">
              <a:buNone/>
            </a:pPr>
            <a:r>
              <a:rPr lang="en-US" dirty="0">
                <a:latin typeface="Palatino" pitchFamily="2" charset="77"/>
                <a:ea typeface="Palatino" pitchFamily="2" charset="77"/>
              </a:rPr>
              <a:t>We trust in God the Holy Spirit,</a:t>
            </a:r>
            <a:br>
              <a:rPr lang="en-US" dirty="0">
                <a:latin typeface="Palatino" pitchFamily="2" charset="77"/>
                <a:ea typeface="Palatino" pitchFamily="2" charset="77"/>
              </a:rPr>
            </a:br>
            <a:r>
              <a:rPr lang="en-US" dirty="0">
                <a:latin typeface="Palatino" pitchFamily="2" charset="77"/>
                <a:ea typeface="Palatino" pitchFamily="2" charset="77"/>
              </a:rPr>
              <a:t>everywhere the giver </a:t>
            </a:r>
            <a:br>
              <a:rPr lang="en-US" dirty="0">
                <a:latin typeface="Palatino" pitchFamily="2" charset="77"/>
                <a:ea typeface="Palatino" pitchFamily="2" charset="77"/>
              </a:rPr>
            </a:br>
            <a:r>
              <a:rPr lang="en-US" dirty="0">
                <a:latin typeface="Palatino" pitchFamily="2" charset="77"/>
                <a:ea typeface="Palatino" pitchFamily="2" charset="77"/>
              </a:rPr>
              <a:t>and </a:t>
            </a:r>
            <a:r>
              <a:rPr lang="en-US" dirty="0" err="1">
                <a:latin typeface="Palatino" pitchFamily="2" charset="77"/>
                <a:ea typeface="Palatino" pitchFamily="2" charset="77"/>
              </a:rPr>
              <a:t>renewer</a:t>
            </a:r>
            <a:r>
              <a:rPr lang="en-US" dirty="0">
                <a:latin typeface="Palatino" pitchFamily="2" charset="77"/>
                <a:ea typeface="Palatino" pitchFamily="2" charset="77"/>
              </a:rPr>
              <a:t> of life.</a:t>
            </a:r>
          </a:p>
          <a:p>
            <a:pPr marL="0" indent="0">
              <a:buNone/>
            </a:pPr>
            <a:endParaRPr lang="en-US"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a:t>
            </a:r>
            <a:r>
              <a:rPr lang="en-US" sz="1000" dirty="0" err="1">
                <a:latin typeface="Palatino" pitchFamily="2" charset="77"/>
                <a:ea typeface="Palatino" pitchFamily="2" charset="77"/>
              </a:rPr>
              <a:t>Veni</a:t>
            </a:r>
            <a:r>
              <a:rPr lang="en-US" sz="1000" dirty="0">
                <a:latin typeface="Palatino" pitchFamily="2" charset="77"/>
                <a:ea typeface="Palatino" pitchFamily="2" charset="77"/>
              </a:rPr>
              <a:t> </a:t>
            </a:r>
            <a:r>
              <a:rPr lang="en-US" sz="1000" dirty="0" err="1">
                <a:latin typeface="Palatino" pitchFamily="2" charset="77"/>
                <a:ea typeface="Palatino" pitchFamily="2" charset="77"/>
              </a:rPr>
              <a:t>Sancte</a:t>
            </a:r>
            <a:r>
              <a:rPr lang="en-US" sz="1000" dirty="0">
                <a:latin typeface="Palatino" pitchFamily="2" charset="77"/>
                <a:ea typeface="Palatino" pitchFamily="2" charset="77"/>
              </a:rPr>
              <a:t> Spiritus,” Adam </a:t>
            </a:r>
            <a:r>
              <a:rPr lang="en-US" sz="1000" dirty="0" err="1">
                <a:latin typeface="Palatino" pitchFamily="2" charset="77"/>
                <a:ea typeface="Palatino" pitchFamily="2" charset="77"/>
              </a:rPr>
              <a:t>Kossowski</a:t>
            </a:r>
            <a:r>
              <a:rPr lang="en-US" sz="1000" dirty="0">
                <a:latin typeface="Palatino" pitchFamily="2" charset="77"/>
                <a:ea typeface="Palatino" pitchFamily="2" charset="77"/>
              </a:rPr>
              <a:t>, 1965</a:t>
            </a:r>
          </a:p>
        </p:txBody>
      </p:sp>
      <p:pic>
        <p:nvPicPr>
          <p:cNvPr id="8" name="Picture 7" descr="A picture containing text&#10;&#10;Description automatically generated">
            <a:extLst>
              <a:ext uri="{FF2B5EF4-FFF2-40B4-BE49-F238E27FC236}">
                <a16:creationId xmlns:a16="http://schemas.microsoft.com/office/drawing/2014/main" id="{729CF008-8675-CD48-AA48-D1C400D80D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8610" y="1831668"/>
            <a:ext cx="3055189" cy="4099074"/>
          </a:xfrm>
          <a:prstGeom prst="rect">
            <a:avLst/>
          </a:prstGeom>
        </p:spPr>
      </p:pic>
    </p:spTree>
    <p:extLst>
      <p:ext uri="{BB962C8B-B14F-4D97-AF65-F5344CB8AC3E}">
        <p14:creationId xmlns:p14="http://schemas.microsoft.com/office/powerpoint/2010/main" val="2950038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894443" cy="4351338"/>
          </a:xfrm>
        </p:spPr>
        <p:txBody>
          <a:bodyPr>
            <a:noAutofit/>
          </a:bodyPr>
          <a:lstStyle/>
          <a:p>
            <a:pPr marL="0" indent="0">
              <a:buNone/>
            </a:pPr>
            <a:r>
              <a:rPr lang="en-US" dirty="0">
                <a:latin typeface="Palatino" pitchFamily="2" charset="77"/>
                <a:ea typeface="Palatino" pitchFamily="2" charset="77"/>
              </a:rPr>
              <a:t>The Spirit justifies us </a:t>
            </a:r>
            <a:br>
              <a:rPr lang="en-US" dirty="0">
                <a:latin typeface="Palatino" pitchFamily="2" charset="77"/>
                <a:ea typeface="Palatino" pitchFamily="2" charset="77"/>
              </a:rPr>
            </a:br>
            <a:r>
              <a:rPr lang="en-US" dirty="0">
                <a:latin typeface="Palatino" pitchFamily="2" charset="77"/>
                <a:ea typeface="Palatino" pitchFamily="2" charset="77"/>
              </a:rPr>
              <a:t>by grace through faith,</a:t>
            </a:r>
            <a:br>
              <a:rPr lang="en-US" dirty="0">
                <a:latin typeface="Palatino" pitchFamily="2" charset="77"/>
                <a:ea typeface="Palatino" pitchFamily="2" charset="77"/>
              </a:rPr>
            </a:br>
            <a:r>
              <a:rPr lang="en-US" dirty="0">
                <a:latin typeface="Palatino" pitchFamily="2" charset="77"/>
                <a:ea typeface="Palatino" pitchFamily="2" charset="77"/>
              </a:rPr>
              <a:t>sets us free to accept ourselves</a:t>
            </a:r>
            <a:br>
              <a:rPr lang="en-US" dirty="0">
                <a:latin typeface="Palatino" pitchFamily="2" charset="77"/>
                <a:ea typeface="Palatino" pitchFamily="2" charset="77"/>
              </a:rPr>
            </a:br>
            <a:r>
              <a:rPr lang="en-US" dirty="0">
                <a:latin typeface="Palatino" pitchFamily="2" charset="77"/>
                <a:ea typeface="Palatino" pitchFamily="2" charset="77"/>
              </a:rPr>
              <a:t>and to love God and neighbor,</a:t>
            </a:r>
            <a:br>
              <a:rPr lang="en-US" dirty="0">
                <a:latin typeface="Palatino" pitchFamily="2" charset="77"/>
                <a:ea typeface="Palatino" pitchFamily="2" charset="77"/>
              </a:rPr>
            </a:br>
            <a:r>
              <a:rPr lang="en-US" dirty="0">
                <a:latin typeface="Palatino" pitchFamily="2" charset="77"/>
                <a:ea typeface="Palatino" pitchFamily="2" charset="77"/>
              </a:rPr>
              <a:t>and binds us together </a:t>
            </a:r>
            <a:br>
              <a:rPr lang="en-US" dirty="0">
                <a:latin typeface="Palatino" pitchFamily="2" charset="77"/>
                <a:ea typeface="Palatino" pitchFamily="2" charset="77"/>
              </a:rPr>
            </a:br>
            <a:r>
              <a:rPr lang="en-US" dirty="0">
                <a:latin typeface="Palatino" pitchFamily="2" charset="77"/>
                <a:ea typeface="Palatino" pitchFamily="2" charset="77"/>
              </a:rPr>
              <a:t>with all believers</a:t>
            </a:r>
            <a:br>
              <a:rPr lang="en-US" dirty="0">
                <a:latin typeface="Palatino" pitchFamily="2" charset="77"/>
                <a:ea typeface="Palatino" pitchFamily="2" charset="77"/>
              </a:rPr>
            </a:br>
            <a:r>
              <a:rPr lang="en-US" dirty="0">
                <a:latin typeface="Palatino" pitchFamily="2" charset="77"/>
                <a:ea typeface="Palatino" pitchFamily="2" charset="77"/>
              </a:rPr>
              <a:t>in the one body of Christ, </a:t>
            </a:r>
            <a:br>
              <a:rPr lang="en-US" dirty="0">
                <a:latin typeface="Palatino" pitchFamily="2" charset="77"/>
                <a:ea typeface="Palatino" pitchFamily="2" charset="77"/>
              </a:rPr>
            </a:br>
            <a:r>
              <a:rPr lang="en-US" dirty="0">
                <a:latin typeface="Palatino" pitchFamily="2" charset="77"/>
                <a:ea typeface="Palatino" pitchFamily="2" charset="77"/>
              </a:rPr>
              <a:t>the Church.</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“Jesus Mural,” Chicago, United States, 20th Century</a:t>
            </a:r>
          </a:p>
        </p:txBody>
      </p:sp>
      <p:pic>
        <p:nvPicPr>
          <p:cNvPr id="5" name="Picture 4" descr="A picture containing text, graffiti, colorful, painted&#10;&#10;Description automatically generated">
            <a:extLst>
              <a:ext uri="{FF2B5EF4-FFF2-40B4-BE49-F238E27FC236}">
                <a16:creationId xmlns:a16="http://schemas.microsoft.com/office/drawing/2014/main" id="{AC223F85-13E7-334E-8D77-A88A3CA9A3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8498" y="1829636"/>
            <a:ext cx="3745302" cy="4101105"/>
          </a:xfrm>
          <a:prstGeom prst="rect">
            <a:avLst/>
          </a:prstGeom>
        </p:spPr>
      </p:pic>
    </p:spTree>
    <p:extLst>
      <p:ext uri="{BB962C8B-B14F-4D97-AF65-F5344CB8AC3E}">
        <p14:creationId xmlns:p14="http://schemas.microsoft.com/office/powerpoint/2010/main" val="4009250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8166652" cy="4351338"/>
          </a:xfrm>
        </p:spPr>
        <p:txBody>
          <a:bodyPr>
            <a:noAutofit/>
          </a:bodyPr>
          <a:lstStyle/>
          <a:p>
            <a:pPr marL="0" indent="0">
              <a:buNone/>
            </a:pPr>
            <a:r>
              <a:rPr lang="en-US" dirty="0">
                <a:latin typeface="Palatino" pitchFamily="2" charset="77"/>
                <a:ea typeface="Palatino" pitchFamily="2" charset="77"/>
              </a:rPr>
              <a:t>The same Spirit </a:t>
            </a:r>
            <a:br>
              <a:rPr lang="en-US" dirty="0">
                <a:latin typeface="Palatino" pitchFamily="2" charset="77"/>
                <a:ea typeface="Palatino" pitchFamily="2" charset="77"/>
              </a:rPr>
            </a:br>
            <a:r>
              <a:rPr lang="en-US" dirty="0">
                <a:latin typeface="Palatino" pitchFamily="2" charset="77"/>
                <a:ea typeface="Palatino" pitchFamily="2" charset="77"/>
              </a:rPr>
              <a:t>who inspired the prophets and apostles</a:t>
            </a:r>
            <a:br>
              <a:rPr lang="en-US" dirty="0">
                <a:latin typeface="Palatino" pitchFamily="2" charset="77"/>
                <a:ea typeface="Palatino" pitchFamily="2" charset="77"/>
              </a:rPr>
            </a:br>
            <a:r>
              <a:rPr lang="en-US" dirty="0">
                <a:latin typeface="Palatino" pitchFamily="2" charset="77"/>
                <a:ea typeface="Palatino" pitchFamily="2" charset="77"/>
              </a:rPr>
              <a:t>rules our faith and life in Christ </a:t>
            </a:r>
            <a:br>
              <a:rPr lang="en-US" dirty="0">
                <a:latin typeface="Palatino" pitchFamily="2" charset="77"/>
                <a:ea typeface="Palatino" pitchFamily="2" charset="77"/>
              </a:rPr>
            </a:br>
            <a:r>
              <a:rPr lang="en-US" dirty="0">
                <a:latin typeface="Palatino" pitchFamily="2" charset="77"/>
                <a:ea typeface="Palatino" pitchFamily="2" charset="77"/>
              </a:rPr>
              <a:t>through Scripture,</a:t>
            </a:r>
            <a:br>
              <a:rPr lang="en-US" dirty="0">
                <a:latin typeface="Palatino" pitchFamily="2" charset="77"/>
                <a:ea typeface="Palatino" pitchFamily="2" charset="77"/>
              </a:rPr>
            </a:br>
            <a:r>
              <a:rPr lang="en-US" dirty="0">
                <a:latin typeface="Palatino" pitchFamily="2" charset="77"/>
                <a:ea typeface="Palatino" pitchFamily="2" charset="77"/>
              </a:rPr>
              <a:t>engages us through the Word proclaimed,</a:t>
            </a:r>
            <a:br>
              <a:rPr lang="en-US" dirty="0">
                <a:latin typeface="Palatino" pitchFamily="2" charset="77"/>
                <a:ea typeface="Palatino" pitchFamily="2" charset="77"/>
              </a:rPr>
            </a:br>
            <a:r>
              <a:rPr lang="en-US" dirty="0">
                <a:latin typeface="Palatino" pitchFamily="2" charset="77"/>
                <a:ea typeface="Palatino" pitchFamily="2" charset="77"/>
              </a:rPr>
              <a:t>claims us in the waters of baptism,</a:t>
            </a:r>
            <a:br>
              <a:rPr lang="en-US" dirty="0">
                <a:latin typeface="Palatino" pitchFamily="2" charset="77"/>
                <a:ea typeface="Palatino" pitchFamily="2" charset="77"/>
              </a:rPr>
            </a:br>
            <a:r>
              <a:rPr lang="en-US" dirty="0">
                <a:latin typeface="Palatino" pitchFamily="2" charset="77"/>
                <a:ea typeface="Palatino" pitchFamily="2" charset="77"/>
              </a:rPr>
              <a:t>feeds us with the bread of life </a:t>
            </a:r>
            <a:br>
              <a:rPr lang="en-US" dirty="0">
                <a:latin typeface="Palatino" pitchFamily="2" charset="77"/>
                <a:ea typeface="Palatino" pitchFamily="2" charset="77"/>
              </a:rPr>
            </a:br>
            <a:r>
              <a:rPr lang="en-US" dirty="0">
                <a:latin typeface="Palatino" pitchFamily="2" charset="77"/>
                <a:ea typeface="Palatino" pitchFamily="2" charset="77"/>
              </a:rPr>
              <a:t>and the cup of salvation,</a:t>
            </a:r>
            <a:br>
              <a:rPr lang="en-US" dirty="0">
                <a:latin typeface="Palatino" pitchFamily="2" charset="77"/>
                <a:ea typeface="Palatino" pitchFamily="2" charset="77"/>
              </a:rPr>
            </a:br>
            <a:r>
              <a:rPr lang="en-US" dirty="0">
                <a:latin typeface="Palatino" pitchFamily="2" charset="77"/>
                <a:ea typeface="Palatino" pitchFamily="2" charset="77"/>
              </a:rPr>
              <a:t>and calls women and men </a:t>
            </a:r>
            <a:br>
              <a:rPr lang="en-US" dirty="0">
                <a:latin typeface="Palatino" pitchFamily="2" charset="77"/>
                <a:ea typeface="Palatino" pitchFamily="2" charset="77"/>
              </a:rPr>
            </a:br>
            <a:r>
              <a:rPr lang="en-US" dirty="0">
                <a:latin typeface="Palatino" pitchFamily="2" charset="77"/>
                <a:ea typeface="Palatino" pitchFamily="2" charset="77"/>
              </a:rPr>
              <a:t>to all ministries of the Church.</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Baptismal Font, Mexicali, Mexico, 20th Century</a:t>
            </a:r>
          </a:p>
        </p:txBody>
      </p:sp>
      <p:pic>
        <p:nvPicPr>
          <p:cNvPr id="5" name="Picture 4" descr="A painting on a wall&#10;&#10;Description automatically generated with low confidence">
            <a:extLst>
              <a:ext uri="{FF2B5EF4-FFF2-40B4-BE49-F238E27FC236}">
                <a16:creationId xmlns:a16="http://schemas.microsoft.com/office/drawing/2014/main" id="{8B6DF905-184E-D14B-A7F4-C176507653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76063" y="1823438"/>
            <a:ext cx="3077737" cy="4109491"/>
          </a:xfrm>
          <a:prstGeom prst="rect">
            <a:avLst/>
          </a:prstGeom>
        </p:spPr>
      </p:pic>
    </p:spTree>
    <p:extLst>
      <p:ext uri="{BB962C8B-B14F-4D97-AF65-F5344CB8AC3E}">
        <p14:creationId xmlns:p14="http://schemas.microsoft.com/office/powerpoint/2010/main" val="1253547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8166652" cy="4351338"/>
          </a:xfrm>
        </p:spPr>
        <p:txBody>
          <a:bodyPr>
            <a:noAutofit/>
          </a:bodyPr>
          <a:lstStyle/>
          <a:p>
            <a:pPr marL="0" indent="0">
              <a:buNone/>
            </a:pPr>
            <a:r>
              <a:rPr lang="en-US" dirty="0">
                <a:latin typeface="Palatino" pitchFamily="2" charset="77"/>
                <a:ea typeface="Palatino" pitchFamily="2" charset="77"/>
              </a:rPr>
              <a:t>In a broken and fearful world</a:t>
            </a:r>
            <a:br>
              <a:rPr lang="en-US" dirty="0">
                <a:latin typeface="Palatino" pitchFamily="2" charset="77"/>
                <a:ea typeface="Palatino" pitchFamily="2" charset="77"/>
              </a:rPr>
            </a:br>
            <a:r>
              <a:rPr lang="en-US" dirty="0">
                <a:latin typeface="Palatino" pitchFamily="2" charset="77"/>
                <a:ea typeface="Palatino" pitchFamily="2" charset="77"/>
              </a:rPr>
              <a:t>the Spirit gives us courage</a:t>
            </a:r>
            <a:br>
              <a:rPr lang="en-US" dirty="0">
                <a:latin typeface="Palatino" pitchFamily="2" charset="77"/>
                <a:ea typeface="Palatino" pitchFamily="2" charset="77"/>
              </a:rPr>
            </a:br>
            <a:r>
              <a:rPr lang="en-US" dirty="0">
                <a:latin typeface="Palatino" pitchFamily="2" charset="77"/>
                <a:ea typeface="Palatino" pitchFamily="2" charset="77"/>
              </a:rPr>
              <a:t>to pray without ceasing,</a:t>
            </a:r>
            <a:br>
              <a:rPr lang="en-US" dirty="0">
                <a:latin typeface="Palatino" pitchFamily="2" charset="77"/>
                <a:ea typeface="Palatino" pitchFamily="2" charset="77"/>
              </a:rPr>
            </a:br>
            <a:r>
              <a:rPr lang="en-US" dirty="0">
                <a:latin typeface="Palatino" pitchFamily="2" charset="77"/>
                <a:ea typeface="Palatino" pitchFamily="2" charset="77"/>
              </a:rPr>
              <a:t>to witness among all peoples </a:t>
            </a:r>
            <a:br>
              <a:rPr lang="en-US" dirty="0">
                <a:latin typeface="Palatino" pitchFamily="2" charset="77"/>
                <a:ea typeface="Palatino" pitchFamily="2" charset="77"/>
              </a:rPr>
            </a:br>
            <a:r>
              <a:rPr lang="en-US" dirty="0">
                <a:latin typeface="Palatino" pitchFamily="2" charset="77"/>
                <a:ea typeface="Palatino" pitchFamily="2" charset="77"/>
              </a:rPr>
              <a:t>to Christ as Lord and Savior,</a:t>
            </a:r>
            <a:br>
              <a:rPr lang="en-US" dirty="0">
                <a:latin typeface="Palatino" pitchFamily="2" charset="77"/>
                <a:ea typeface="Palatino" pitchFamily="2" charset="77"/>
              </a:rPr>
            </a:br>
            <a:r>
              <a:rPr lang="en-US" dirty="0">
                <a:latin typeface="Palatino" pitchFamily="2" charset="77"/>
                <a:ea typeface="Palatino" pitchFamily="2" charset="77"/>
              </a:rPr>
              <a:t>to unmask idolatries </a:t>
            </a:r>
            <a:br>
              <a:rPr lang="en-US" dirty="0">
                <a:latin typeface="Palatino" pitchFamily="2" charset="77"/>
                <a:ea typeface="Palatino" pitchFamily="2" charset="77"/>
              </a:rPr>
            </a:br>
            <a:r>
              <a:rPr lang="en-US" dirty="0">
                <a:latin typeface="Palatino" pitchFamily="2" charset="77"/>
                <a:ea typeface="Palatino" pitchFamily="2" charset="77"/>
              </a:rPr>
              <a:t>in Church and culture,</a:t>
            </a:r>
            <a:br>
              <a:rPr lang="en-US" dirty="0">
                <a:latin typeface="Palatino" pitchFamily="2" charset="77"/>
                <a:ea typeface="Palatino" pitchFamily="2" charset="77"/>
              </a:rPr>
            </a:br>
            <a:r>
              <a:rPr lang="en-US" dirty="0">
                <a:latin typeface="Palatino" pitchFamily="2" charset="77"/>
                <a:ea typeface="Palatino" pitchFamily="2" charset="77"/>
              </a:rPr>
              <a:t>to hear the voices </a:t>
            </a:r>
            <a:br>
              <a:rPr lang="en-US" dirty="0">
                <a:latin typeface="Palatino" pitchFamily="2" charset="77"/>
                <a:ea typeface="Palatino" pitchFamily="2" charset="77"/>
              </a:rPr>
            </a:br>
            <a:r>
              <a:rPr lang="en-US" dirty="0">
                <a:latin typeface="Palatino" pitchFamily="2" charset="77"/>
                <a:ea typeface="Palatino" pitchFamily="2" charset="77"/>
              </a:rPr>
              <a:t>of peoples long silenced,</a:t>
            </a:r>
            <a:br>
              <a:rPr lang="en-US" dirty="0">
                <a:latin typeface="Palatino" pitchFamily="2" charset="77"/>
                <a:ea typeface="Palatino" pitchFamily="2" charset="77"/>
              </a:rPr>
            </a:br>
            <a:r>
              <a:rPr lang="en-US" dirty="0">
                <a:latin typeface="Palatino" pitchFamily="2" charset="77"/>
                <a:ea typeface="Palatino" pitchFamily="2" charset="77"/>
              </a:rPr>
              <a:t>and to work with others </a:t>
            </a:r>
            <a:br>
              <a:rPr lang="en-US" dirty="0">
                <a:latin typeface="Palatino" pitchFamily="2" charset="77"/>
                <a:ea typeface="Palatino" pitchFamily="2" charset="77"/>
              </a:rPr>
            </a:br>
            <a:r>
              <a:rPr lang="en-US" dirty="0">
                <a:latin typeface="Palatino" pitchFamily="2" charset="77"/>
                <a:ea typeface="Palatino" pitchFamily="2" charset="77"/>
              </a:rPr>
              <a:t>for justice, freedom, and peace.</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“In the Beginning,” Brian Whelan, 2003</a:t>
            </a:r>
          </a:p>
        </p:txBody>
      </p:sp>
      <p:pic>
        <p:nvPicPr>
          <p:cNvPr id="5" name="Picture 4" descr="A picture containing text, colorful&#10;&#10;Description automatically generated">
            <a:extLst>
              <a:ext uri="{FF2B5EF4-FFF2-40B4-BE49-F238E27FC236}">
                <a16:creationId xmlns:a16="http://schemas.microsoft.com/office/drawing/2014/main" id="{774279B5-CD97-AA44-8FE5-C74E7353DE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50582" y="1825624"/>
            <a:ext cx="2403217" cy="4105117"/>
          </a:xfrm>
          <a:prstGeom prst="rect">
            <a:avLst/>
          </a:prstGeom>
        </p:spPr>
      </p:pic>
    </p:spTree>
    <p:extLst>
      <p:ext uri="{BB962C8B-B14F-4D97-AF65-F5344CB8AC3E}">
        <p14:creationId xmlns:p14="http://schemas.microsoft.com/office/powerpoint/2010/main" val="2095018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8166652" cy="4351338"/>
          </a:xfrm>
        </p:spPr>
        <p:txBody>
          <a:bodyPr>
            <a:noAutofit/>
          </a:bodyPr>
          <a:lstStyle/>
          <a:p>
            <a:pPr marL="0" indent="0">
              <a:buNone/>
            </a:pPr>
            <a:r>
              <a:rPr lang="en-US" dirty="0">
                <a:latin typeface="Palatino" pitchFamily="2" charset="77"/>
                <a:ea typeface="Palatino" pitchFamily="2" charset="77"/>
              </a:rPr>
              <a:t>In gratitude to God, </a:t>
            </a:r>
            <a:br>
              <a:rPr lang="en-US" dirty="0">
                <a:latin typeface="Palatino" pitchFamily="2" charset="77"/>
                <a:ea typeface="Palatino" pitchFamily="2" charset="77"/>
              </a:rPr>
            </a:br>
            <a:r>
              <a:rPr lang="en-US" dirty="0">
                <a:latin typeface="Palatino" pitchFamily="2" charset="77"/>
                <a:ea typeface="Palatino" pitchFamily="2" charset="77"/>
              </a:rPr>
              <a:t>empowered by the Spirit,</a:t>
            </a:r>
            <a:br>
              <a:rPr lang="en-US" dirty="0">
                <a:latin typeface="Palatino" pitchFamily="2" charset="77"/>
                <a:ea typeface="Palatino" pitchFamily="2" charset="77"/>
              </a:rPr>
            </a:br>
            <a:r>
              <a:rPr lang="en-US" dirty="0">
                <a:latin typeface="Palatino" pitchFamily="2" charset="77"/>
                <a:ea typeface="Palatino" pitchFamily="2" charset="77"/>
              </a:rPr>
              <a:t>we strive to serve Christ </a:t>
            </a:r>
            <a:br>
              <a:rPr lang="en-US" dirty="0">
                <a:latin typeface="Palatino" pitchFamily="2" charset="77"/>
                <a:ea typeface="Palatino" pitchFamily="2" charset="77"/>
              </a:rPr>
            </a:br>
            <a:r>
              <a:rPr lang="en-US" dirty="0">
                <a:latin typeface="Palatino" pitchFamily="2" charset="77"/>
                <a:ea typeface="Palatino" pitchFamily="2" charset="77"/>
              </a:rPr>
              <a:t>in our daily tasks</a:t>
            </a:r>
            <a:br>
              <a:rPr lang="en-US" dirty="0">
                <a:latin typeface="Palatino" pitchFamily="2" charset="77"/>
                <a:ea typeface="Palatino" pitchFamily="2" charset="77"/>
              </a:rPr>
            </a:br>
            <a:r>
              <a:rPr lang="en-US" dirty="0">
                <a:latin typeface="Palatino" pitchFamily="2" charset="77"/>
                <a:ea typeface="Palatino" pitchFamily="2" charset="77"/>
              </a:rPr>
              <a:t>and to live holy and joyful lives,</a:t>
            </a:r>
            <a:br>
              <a:rPr lang="en-US" dirty="0">
                <a:latin typeface="Palatino" pitchFamily="2" charset="77"/>
                <a:ea typeface="Palatino" pitchFamily="2" charset="77"/>
              </a:rPr>
            </a:br>
            <a:r>
              <a:rPr lang="en-US" dirty="0">
                <a:latin typeface="Palatino" pitchFamily="2" charset="77"/>
                <a:ea typeface="Palatino" pitchFamily="2" charset="77"/>
              </a:rPr>
              <a:t>even as we watch </a:t>
            </a:r>
            <a:br>
              <a:rPr lang="en-US" dirty="0">
                <a:latin typeface="Palatino" pitchFamily="2" charset="77"/>
                <a:ea typeface="Palatino" pitchFamily="2" charset="77"/>
              </a:rPr>
            </a:br>
            <a:r>
              <a:rPr lang="en-US" dirty="0">
                <a:latin typeface="Palatino" pitchFamily="2" charset="77"/>
                <a:ea typeface="Palatino" pitchFamily="2" charset="77"/>
              </a:rPr>
              <a:t>for God’s new heaven </a:t>
            </a:r>
            <a:br>
              <a:rPr lang="en-US" dirty="0">
                <a:latin typeface="Palatino" pitchFamily="2" charset="77"/>
                <a:ea typeface="Palatino" pitchFamily="2" charset="77"/>
              </a:rPr>
            </a:br>
            <a:r>
              <a:rPr lang="en-US" dirty="0">
                <a:latin typeface="Palatino" pitchFamily="2" charset="77"/>
                <a:ea typeface="Palatino" pitchFamily="2" charset="77"/>
              </a:rPr>
              <a:t>and new earth,</a:t>
            </a:r>
            <a:br>
              <a:rPr lang="en-US" dirty="0">
                <a:latin typeface="Palatino" pitchFamily="2" charset="77"/>
                <a:ea typeface="Palatino" pitchFamily="2" charset="77"/>
              </a:rPr>
            </a:br>
            <a:r>
              <a:rPr lang="en-US" dirty="0">
                <a:latin typeface="Palatino" pitchFamily="2" charset="77"/>
                <a:ea typeface="Palatino" pitchFamily="2" charset="77"/>
              </a:rPr>
              <a:t>praying, “Come, Lord Jesus!”</a:t>
            </a:r>
          </a:p>
          <a:p>
            <a:pPr marL="0" indent="0">
              <a:buNone/>
            </a:pP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11.4</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“Coming of the Holy Spirit,” Eva </a:t>
            </a:r>
            <a:r>
              <a:rPr lang="en-US" sz="1000" dirty="0" err="1">
                <a:latin typeface="Palatino" pitchFamily="2" charset="77"/>
                <a:ea typeface="Palatino" pitchFamily="2" charset="77"/>
              </a:rPr>
              <a:t>Kun</a:t>
            </a:r>
            <a:r>
              <a:rPr lang="en-US" sz="1000" dirty="0">
                <a:latin typeface="Palatino" pitchFamily="2" charset="77"/>
                <a:ea typeface="Palatino" pitchFamily="2" charset="77"/>
              </a:rPr>
              <a:t>, 2016</a:t>
            </a:r>
          </a:p>
        </p:txBody>
      </p:sp>
      <p:pic>
        <p:nvPicPr>
          <p:cNvPr id="5" name="Picture 4" descr="A picture containing wooden, old, stone&#10;&#10;Description automatically generated">
            <a:extLst>
              <a:ext uri="{FF2B5EF4-FFF2-40B4-BE49-F238E27FC236}">
                <a16:creationId xmlns:a16="http://schemas.microsoft.com/office/drawing/2014/main" id="{D0AAD655-AF0D-D840-A111-65F4EA34B0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0595" y="1806704"/>
            <a:ext cx="4083205" cy="4124037"/>
          </a:xfrm>
          <a:prstGeom prst="rect">
            <a:avLst/>
          </a:prstGeom>
        </p:spPr>
      </p:pic>
    </p:spTree>
    <p:extLst>
      <p:ext uri="{BB962C8B-B14F-4D97-AF65-F5344CB8AC3E}">
        <p14:creationId xmlns:p14="http://schemas.microsoft.com/office/powerpoint/2010/main" val="1902923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a Brief Statement of Faith have to say about dismantling structural racism?</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857819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51357" cy="4351338"/>
          </a:xfrm>
        </p:spPr>
        <p:txBody>
          <a:bodyPr>
            <a:noAutofit/>
          </a:bodyPr>
          <a:lstStyle/>
          <a:p>
            <a:pPr marL="0" indent="0">
              <a:buNone/>
            </a:pPr>
            <a:r>
              <a:rPr lang="en-US" dirty="0">
                <a:latin typeface="Palatino" pitchFamily="2" charset="77"/>
                <a:ea typeface="Palatino" pitchFamily="2" charset="77"/>
              </a:rPr>
              <a:t>We trust in God,</a:t>
            </a:r>
            <a:br>
              <a:rPr lang="en-US" dirty="0">
                <a:latin typeface="Palatino" pitchFamily="2" charset="77"/>
                <a:ea typeface="Palatino" pitchFamily="2" charset="77"/>
              </a:rPr>
            </a:br>
            <a:r>
              <a:rPr lang="en-US" dirty="0">
                <a:latin typeface="Palatino" pitchFamily="2" charset="77"/>
                <a:ea typeface="Palatino" pitchFamily="2" charset="77"/>
              </a:rPr>
              <a:t>whom Jesus called </a:t>
            </a:r>
            <a:br>
              <a:rPr lang="en-US" dirty="0">
                <a:latin typeface="Palatino" pitchFamily="2" charset="77"/>
                <a:ea typeface="Palatino" pitchFamily="2" charset="77"/>
              </a:rPr>
            </a:br>
            <a:r>
              <a:rPr lang="en-US" dirty="0">
                <a:latin typeface="Palatino" pitchFamily="2" charset="77"/>
                <a:ea typeface="Palatino" pitchFamily="2" charset="77"/>
              </a:rPr>
              <a:t>Abba, Father.</a:t>
            </a:r>
          </a:p>
        </p:txBody>
      </p:sp>
      <p:sp>
        <p:nvSpPr>
          <p:cNvPr id="6" name="TextBox 5">
            <a:extLst>
              <a:ext uri="{FF2B5EF4-FFF2-40B4-BE49-F238E27FC236}">
                <a16:creationId xmlns:a16="http://schemas.microsoft.com/office/drawing/2014/main" id="{08E9F84E-9A87-3D43-B2E5-6EF133CE607F}"/>
              </a:ext>
            </a:extLst>
          </p:cNvPr>
          <p:cNvSpPr txBox="1"/>
          <p:nvPr/>
        </p:nvSpPr>
        <p:spPr>
          <a:xfrm>
            <a:off x="7378995" y="5930741"/>
            <a:ext cx="3974805" cy="246221"/>
          </a:xfrm>
          <a:prstGeom prst="rect">
            <a:avLst/>
          </a:prstGeom>
          <a:noFill/>
        </p:spPr>
        <p:txBody>
          <a:bodyPr wrap="square" rtlCol="0">
            <a:spAutoFit/>
          </a:bodyPr>
          <a:lstStyle/>
          <a:p>
            <a:pPr algn="r"/>
            <a:r>
              <a:rPr lang="en-US" sz="1000" dirty="0">
                <a:latin typeface="Palatino" pitchFamily="2" charset="77"/>
                <a:ea typeface="Palatino" pitchFamily="2" charset="77"/>
              </a:rPr>
              <a:t>Mural from the Church of Abba Antonius, Ethiopia, 1690–1710</a:t>
            </a:r>
          </a:p>
        </p:txBody>
      </p:sp>
      <p:pic>
        <p:nvPicPr>
          <p:cNvPr id="5" name="Picture 4" descr="A painting on a wall&#10;&#10;Description automatically generated with low confidence">
            <a:extLst>
              <a:ext uri="{FF2B5EF4-FFF2-40B4-BE49-F238E27FC236}">
                <a16:creationId xmlns:a16="http://schemas.microsoft.com/office/drawing/2014/main" id="{5695BA48-700E-1244-ACF5-4CF80048B3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78995" y="1693623"/>
            <a:ext cx="3974805" cy="4237119"/>
          </a:xfrm>
          <a:prstGeom prst="rect">
            <a:avLst/>
          </a:prstGeom>
        </p:spPr>
      </p:pic>
    </p:spTree>
    <p:extLst>
      <p:ext uri="{BB962C8B-B14F-4D97-AF65-F5344CB8AC3E}">
        <p14:creationId xmlns:p14="http://schemas.microsoft.com/office/powerpoint/2010/main" val="3499970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4"/>
            <a:ext cx="8642684" cy="4351339"/>
          </a:xfrm>
        </p:spPr>
        <p:txBody>
          <a:bodyPr>
            <a:noAutofit/>
          </a:bodyPr>
          <a:lstStyle/>
          <a:p>
            <a:pPr marL="0" indent="0">
              <a:buNone/>
            </a:pPr>
            <a:r>
              <a:rPr lang="en-US" dirty="0">
                <a:latin typeface="Palatino" pitchFamily="2" charset="77"/>
                <a:ea typeface="Palatino" pitchFamily="2" charset="77"/>
              </a:rPr>
              <a:t>In sovereign love </a:t>
            </a:r>
            <a:br>
              <a:rPr lang="en-US" dirty="0">
                <a:latin typeface="Palatino" pitchFamily="2" charset="77"/>
                <a:ea typeface="Palatino" pitchFamily="2" charset="77"/>
              </a:rPr>
            </a:br>
            <a:r>
              <a:rPr lang="en-US" dirty="0">
                <a:latin typeface="Palatino" pitchFamily="2" charset="77"/>
                <a:ea typeface="Palatino" pitchFamily="2" charset="77"/>
              </a:rPr>
              <a:t>God created the world good</a:t>
            </a:r>
            <a:br>
              <a:rPr lang="en-US" dirty="0">
                <a:latin typeface="Palatino" pitchFamily="2" charset="77"/>
                <a:ea typeface="Palatino" pitchFamily="2" charset="77"/>
              </a:rPr>
            </a:br>
            <a:r>
              <a:rPr lang="en-US" dirty="0">
                <a:latin typeface="Palatino" pitchFamily="2" charset="77"/>
                <a:ea typeface="Palatino" pitchFamily="2" charset="77"/>
              </a:rPr>
              <a:t>and makes everyone equally </a:t>
            </a:r>
            <a:br>
              <a:rPr lang="en-US" dirty="0">
                <a:latin typeface="Palatino" pitchFamily="2" charset="77"/>
                <a:ea typeface="Palatino" pitchFamily="2" charset="77"/>
              </a:rPr>
            </a:br>
            <a:r>
              <a:rPr lang="en-US" dirty="0">
                <a:latin typeface="Palatino" pitchFamily="2" charset="77"/>
                <a:ea typeface="Palatino" pitchFamily="2" charset="77"/>
              </a:rPr>
              <a:t>in God’s image,</a:t>
            </a:r>
            <a:br>
              <a:rPr lang="en-US" dirty="0">
                <a:latin typeface="Palatino" pitchFamily="2" charset="77"/>
                <a:ea typeface="Palatino" pitchFamily="2" charset="77"/>
              </a:rPr>
            </a:br>
            <a:r>
              <a:rPr lang="en-US" dirty="0">
                <a:latin typeface="Palatino" pitchFamily="2" charset="77"/>
                <a:ea typeface="Palatino" pitchFamily="2" charset="77"/>
              </a:rPr>
              <a:t>male and female, </a:t>
            </a:r>
            <a:br>
              <a:rPr lang="en-US" dirty="0">
                <a:latin typeface="Palatino" pitchFamily="2" charset="77"/>
                <a:ea typeface="Palatino" pitchFamily="2" charset="77"/>
              </a:rPr>
            </a:br>
            <a:r>
              <a:rPr lang="en-US" dirty="0">
                <a:latin typeface="Palatino" pitchFamily="2" charset="77"/>
                <a:ea typeface="Palatino" pitchFamily="2" charset="77"/>
              </a:rPr>
              <a:t>of every race and people,</a:t>
            </a:r>
            <a:br>
              <a:rPr lang="en-US" dirty="0">
                <a:latin typeface="Palatino" pitchFamily="2" charset="77"/>
                <a:ea typeface="Palatino" pitchFamily="2" charset="77"/>
              </a:rPr>
            </a:br>
            <a:r>
              <a:rPr lang="en-US" dirty="0">
                <a:latin typeface="Palatino" pitchFamily="2" charset="77"/>
                <a:ea typeface="Palatino" pitchFamily="2" charset="77"/>
              </a:rPr>
              <a:t>to live as one community.</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“Be Thou My Vision,” Mike Moyers, 2013</a:t>
            </a:r>
          </a:p>
        </p:txBody>
      </p:sp>
      <p:pic>
        <p:nvPicPr>
          <p:cNvPr id="5" name="Picture 4" descr="A picture containing colorful&#10;&#10;Description automatically generated">
            <a:extLst>
              <a:ext uri="{FF2B5EF4-FFF2-40B4-BE49-F238E27FC236}">
                <a16:creationId xmlns:a16="http://schemas.microsoft.com/office/drawing/2014/main" id="{0A922058-DAD0-CE48-B2A8-B142506041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11960" y="1831876"/>
            <a:ext cx="4098865" cy="4098865"/>
          </a:xfrm>
          <a:prstGeom prst="rect">
            <a:avLst/>
          </a:prstGeom>
        </p:spPr>
      </p:pic>
    </p:spTree>
    <p:extLst>
      <p:ext uri="{BB962C8B-B14F-4D97-AF65-F5344CB8AC3E}">
        <p14:creationId xmlns:p14="http://schemas.microsoft.com/office/powerpoint/2010/main" val="3052891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4"/>
            <a:ext cx="8642684" cy="4351339"/>
          </a:xfrm>
        </p:spPr>
        <p:txBody>
          <a:bodyPr>
            <a:noAutofit/>
          </a:bodyPr>
          <a:lstStyle/>
          <a:p>
            <a:pPr marL="0" indent="0">
              <a:buNone/>
            </a:pPr>
            <a:r>
              <a:rPr lang="en-US" dirty="0">
                <a:latin typeface="Palatino" pitchFamily="2" charset="77"/>
                <a:ea typeface="Palatino" pitchFamily="2" charset="77"/>
              </a:rPr>
              <a:t>But we rebel against God; </a:t>
            </a:r>
            <a:br>
              <a:rPr lang="en-US" dirty="0">
                <a:latin typeface="Palatino" pitchFamily="2" charset="77"/>
                <a:ea typeface="Palatino" pitchFamily="2" charset="77"/>
              </a:rPr>
            </a:br>
            <a:r>
              <a:rPr lang="en-US" dirty="0">
                <a:latin typeface="Palatino" pitchFamily="2" charset="77"/>
                <a:ea typeface="Palatino" pitchFamily="2" charset="77"/>
              </a:rPr>
              <a:t>we hide from our Creator.</a:t>
            </a:r>
            <a:br>
              <a:rPr lang="en-US" dirty="0">
                <a:latin typeface="Palatino" pitchFamily="2" charset="77"/>
                <a:ea typeface="Palatino" pitchFamily="2" charset="77"/>
              </a:rPr>
            </a:br>
            <a:r>
              <a:rPr lang="en-US" dirty="0">
                <a:latin typeface="Palatino" pitchFamily="2" charset="77"/>
                <a:ea typeface="Palatino" pitchFamily="2" charset="77"/>
              </a:rPr>
              <a:t>Ignoring God’s commandments,</a:t>
            </a:r>
            <a:br>
              <a:rPr lang="en-US" dirty="0">
                <a:latin typeface="Palatino" pitchFamily="2" charset="77"/>
                <a:ea typeface="Palatino" pitchFamily="2" charset="77"/>
              </a:rPr>
            </a:br>
            <a:r>
              <a:rPr lang="en-US" dirty="0">
                <a:latin typeface="Palatino" pitchFamily="2" charset="77"/>
                <a:ea typeface="Palatino" pitchFamily="2" charset="77"/>
              </a:rPr>
              <a:t>we violate the image of God </a:t>
            </a:r>
            <a:br>
              <a:rPr lang="en-US" dirty="0">
                <a:latin typeface="Palatino" pitchFamily="2" charset="77"/>
                <a:ea typeface="Palatino" pitchFamily="2" charset="77"/>
              </a:rPr>
            </a:br>
            <a:r>
              <a:rPr lang="en-US" dirty="0">
                <a:latin typeface="Palatino" pitchFamily="2" charset="77"/>
                <a:ea typeface="Palatino" pitchFamily="2" charset="77"/>
              </a:rPr>
              <a:t>in others and ourselves,</a:t>
            </a:r>
            <a:br>
              <a:rPr lang="en-US" dirty="0">
                <a:latin typeface="Palatino" pitchFamily="2" charset="77"/>
                <a:ea typeface="Palatino" pitchFamily="2" charset="77"/>
              </a:rPr>
            </a:br>
            <a:r>
              <a:rPr lang="en-US" dirty="0">
                <a:latin typeface="Palatino" pitchFamily="2" charset="77"/>
                <a:ea typeface="Palatino" pitchFamily="2" charset="77"/>
              </a:rPr>
              <a:t>accept lies as truth, </a:t>
            </a:r>
            <a:br>
              <a:rPr lang="en-US" dirty="0">
                <a:latin typeface="Palatino" pitchFamily="2" charset="77"/>
                <a:ea typeface="Palatino" pitchFamily="2" charset="77"/>
              </a:rPr>
            </a:br>
            <a:r>
              <a:rPr lang="en-US" dirty="0">
                <a:latin typeface="Palatino" pitchFamily="2" charset="77"/>
                <a:ea typeface="Palatino" pitchFamily="2" charset="77"/>
              </a:rPr>
              <a:t>exploit neighbor and nature,</a:t>
            </a:r>
            <a:br>
              <a:rPr lang="en-US" dirty="0">
                <a:latin typeface="Palatino" pitchFamily="2" charset="77"/>
                <a:ea typeface="Palatino" pitchFamily="2" charset="77"/>
              </a:rPr>
            </a:br>
            <a:r>
              <a:rPr lang="en-US" dirty="0">
                <a:latin typeface="Palatino" pitchFamily="2" charset="77"/>
                <a:ea typeface="Palatino" pitchFamily="2" charset="77"/>
              </a:rPr>
              <a:t>and threaten death to the planet </a:t>
            </a:r>
            <a:br>
              <a:rPr lang="en-US" dirty="0">
                <a:latin typeface="Palatino" pitchFamily="2" charset="77"/>
                <a:ea typeface="Palatino" pitchFamily="2" charset="77"/>
              </a:rPr>
            </a:br>
            <a:r>
              <a:rPr lang="en-US" dirty="0">
                <a:latin typeface="Palatino" pitchFamily="2" charset="77"/>
                <a:ea typeface="Palatino" pitchFamily="2" charset="77"/>
              </a:rPr>
              <a:t>entrusted to our care.</a:t>
            </a:r>
            <a:br>
              <a:rPr lang="en-US" dirty="0">
                <a:latin typeface="Palatino" pitchFamily="2" charset="77"/>
                <a:ea typeface="Palatino" pitchFamily="2" charset="77"/>
              </a:rPr>
            </a:br>
            <a:r>
              <a:rPr lang="en-US" dirty="0">
                <a:latin typeface="Palatino" pitchFamily="2" charset="77"/>
                <a:ea typeface="Palatino" pitchFamily="2" charset="77"/>
              </a:rPr>
              <a:t>We deserve God’s condemnation.</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“Valley of the Shadow of Death,” Roger Fenton, 1855</a:t>
            </a:r>
          </a:p>
        </p:txBody>
      </p:sp>
      <p:pic>
        <p:nvPicPr>
          <p:cNvPr id="5" name="Picture 4" descr="A picture containing ground, outdoor, nature, old&#10;&#10;Description automatically generated">
            <a:extLst>
              <a:ext uri="{FF2B5EF4-FFF2-40B4-BE49-F238E27FC236}">
                <a16:creationId xmlns:a16="http://schemas.microsoft.com/office/drawing/2014/main" id="{F32402B5-C8E3-D54F-92A9-A861B2AD21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48284" y="1690688"/>
            <a:ext cx="4805516" cy="4240054"/>
          </a:xfrm>
          <a:prstGeom prst="rect">
            <a:avLst/>
          </a:prstGeom>
        </p:spPr>
      </p:pic>
    </p:spTree>
    <p:extLst>
      <p:ext uri="{BB962C8B-B14F-4D97-AF65-F5344CB8AC3E}">
        <p14:creationId xmlns:p14="http://schemas.microsoft.com/office/powerpoint/2010/main" val="85330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What Are the Confessions?</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171267" cy="4351338"/>
          </a:xfrm>
        </p:spPr>
        <p:txBody>
          <a:bodyPr>
            <a:noAutofit/>
          </a:bodyPr>
          <a:lstStyle/>
          <a:p>
            <a:pPr marL="0" indent="0">
              <a:buNone/>
            </a:pPr>
            <a:r>
              <a:rPr lang="en-US" dirty="0">
                <a:latin typeface="Palatino" pitchFamily="2" charset="77"/>
                <a:ea typeface="Palatino" pitchFamily="2" charset="77"/>
              </a:rPr>
              <a:t>The Presbyterian Church (U.S.A.) states its faith and bears witness to God’s grace in Jesus Christ in the creeds and confessions in the </a:t>
            </a:r>
            <a:r>
              <a:rPr lang="en-US" i="1" dirty="0">
                <a:latin typeface="Palatino" pitchFamily="2" charset="77"/>
                <a:ea typeface="Palatino" pitchFamily="2" charset="77"/>
              </a:rPr>
              <a:t>Book of Confessions</a:t>
            </a:r>
            <a:r>
              <a:rPr lang="en-US" dirty="0">
                <a:latin typeface="Palatino" pitchFamily="2" charset="77"/>
                <a:ea typeface="Palatino" pitchFamily="2" charset="77"/>
              </a:rPr>
              <a:t>. In these statements the church declares to its members and to the world </a:t>
            </a:r>
            <a:r>
              <a:rPr lang="en-US" dirty="0">
                <a:solidFill>
                  <a:srgbClr val="FF0000"/>
                </a:solidFill>
                <a:latin typeface="Palatino" pitchFamily="2" charset="77"/>
                <a:ea typeface="Palatino" pitchFamily="2" charset="77"/>
              </a:rPr>
              <a:t>who and what it is, what it believes, and what it resolves to do</a:t>
            </a:r>
            <a:r>
              <a:rPr lang="en-US" dirty="0">
                <a:latin typeface="Palatino" pitchFamily="2" charset="77"/>
                <a:ea typeface="Palatino" pitchFamily="2" charset="77"/>
              </a:rPr>
              <a:t>. These statements identify the church as a community of people known by its </a:t>
            </a:r>
            <a:r>
              <a:rPr lang="en-US" dirty="0">
                <a:solidFill>
                  <a:srgbClr val="FF0000"/>
                </a:solidFill>
                <a:latin typeface="Palatino" pitchFamily="2" charset="77"/>
                <a:ea typeface="Palatino" pitchFamily="2" charset="77"/>
              </a:rPr>
              <a:t>convictions</a:t>
            </a:r>
            <a:r>
              <a:rPr lang="en-US" dirty="0">
                <a:latin typeface="Palatino" pitchFamily="2" charset="77"/>
                <a:ea typeface="Palatino" pitchFamily="2" charset="77"/>
              </a:rPr>
              <a:t> as well as by its </a:t>
            </a:r>
            <a:r>
              <a:rPr lang="en-US" dirty="0">
                <a:solidFill>
                  <a:srgbClr val="FF0000"/>
                </a:solidFill>
                <a:latin typeface="Palatino" pitchFamily="2" charset="77"/>
                <a:ea typeface="Palatino" pitchFamily="2" charset="77"/>
              </a:rPr>
              <a:t>actions</a:t>
            </a:r>
            <a:r>
              <a:rPr lang="en-US" dirty="0">
                <a:latin typeface="Palatino" pitchFamily="2" charset="77"/>
                <a:ea typeface="Palatino" pitchFamily="2" charset="77"/>
              </a:rPr>
              <a:t>. </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F-2.01 </a:t>
            </a:r>
          </a:p>
        </p:txBody>
      </p:sp>
      <p:pic>
        <p:nvPicPr>
          <p:cNvPr id="5" name="Picture 4" descr="A screenshot of a game&#10;&#10;Description automatically generated with low confidence">
            <a:extLst>
              <a:ext uri="{FF2B5EF4-FFF2-40B4-BE49-F238E27FC236}">
                <a16:creationId xmlns:a16="http://schemas.microsoft.com/office/drawing/2014/main" id="{ED51FF2F-57AE-104D-B2A1-FB5F2C37BC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550249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4"/>
            <a:ext cx="5827295" cy="4351339"/>
          </a:xfrm>
        </p:spPr>
        <p:txBody>
          <a:bodyPr>
            <a:noAutofit/>
          </a:bodyPr>
          <a:lstStyle/>
          <a:p>
            <a:pPr marL="0" indent="0">
              <a:buNone/>
            </a:pPr>
            <a:r>
              <a:rPr lang="en-US" dirty="0">
                <a:latin typeface="Palatino" pitchFamily="2" charset="77"/>
                <a:ea typeface="Palatino" pitchFamily="2" charset="77"/>
              </a:rPr>
              <a:t>Yet God acts </a:t>
            </a:r>
            <a:br>
              <a:rPr lang="en-US" dirty="0">
                <a:latin typeface="Palatino" pitchFamily="2" charset="77"/>
                <a:ea typeface="Palatino" pitchFamily="2" charset="77"/>
              </a:rPr>
            </a:br>
            <a:r>
              <a:rPr lang="en-US" dirty="0">
                <a:latin typeface="Palatino" pitchFamily="2" charset="77"/>
                <a:ea typeface="Palatino" pitchFamily="2" charset="77"/>
              </a:rPr>
              <a:t>with justice and mercy </a:t>
            </a:r>
            <a:br>
              <a:rPr lang="en-US" dirty="0">
                <a:latin typeface="Palatino" pitchFamily="2" charset="77"/>
                <a:ea typeface="Palatino" pitchFamily="2" charset="77"/>
              </a:rPr>
            </a:br>
            <a:r>
              <a:rPr lang="en-US" dirty="0">
                <a:latin typeface="Palatino" pitchFamily="2" charset="77"/>
                <a:ea typeface="Palatino" pitchFamily="2" charset="77"/>
              </a:rPr>
              <a:t>to redeem creation.</a:t>
            </a:r>
          </a:p>
          <a:p>
            <a:pPr marL="0" indent="0">
              <a:buNone/>
            </a:pPr>
            <a:r>
              <a:rPr lang="en-US" dirty="0">
                <a:latin typeface="Palatino" pitchFamily="2" charset="77"/>
                <a:ea typeface="Palatino" pitchFamily="2" charset="77"/>
              </a:rPr>
              <a:t>In everlasting love,</a:t>
            </a:r>
            <a:br>
              <a:rPr lang="en-US" dirty="0">
                <a:latin typeface="Palatino" pitchFamily="2" charset="77"/>
                <a:ea typeface="Palatino" pitchFamily="2" charset="77"/>
              </a:rPr>
            </a:br>
            <a:r>
              <a:rPr lang="en-US" dirty="0">
                <a:latin typeface="Palatino" pitchFamily="2" charset="77"/>
                <a:ea typeface="Palatino" pitchFamily="2" charset="77"/>
              </a:rPr>
              <a:t>the God of Abraham and Sarah </a:t>
            </a:r>
            <a:br>
              <a:rPr lang="en-US" dirty="0">
                <a:latin typeface="Palatino" pitchFamily="2" charset="77"/>
                <a:ea typeface="Palatino" pitchFamily="2" charset="77"/>
              </a:rPr>
            </a:br>
            <a:r>
              <a:rPr lang="en-US" dirty="0">
                <a:latin typeface="Palatino" pitchFamily="2" charset="77"/>
                <a:ea typeface="Palatino" pitchFamily="2" charset="77"/>
              </a:rPr>
              <a:t>chose a covenant people</a:t>
            </a:r>
            <a:br>
              <a:rPr lang="en-US" dirty="0">
                <a:latin typeface="Palatino" pitchFamily="2" charset="77"/>
                <a:ea typeface="Palatino" pitchFamily="2" charset="77"/>
              </a:rPr>
            </a:br>
            <a:r>
              <a:rPr lang="en-US" dirty="0">
                <a:latin typeface="Palatino" pitchFamily="2" charset="77"/>
                <a:ea typeface="Palatino" pitchFamily="2" charset="77"/>
              </a:rPr>
              <a:t>to bless all families of the earth.</a:t>
            </a:r>
          </a:p>
          <a:p>
            <a:pPr marL="0" indent="0">
              <a:buNone/>
            </a:pPr>
            <a:r>
              <a:rPr lang="en-US" dirty="0">
                <a:latin typeface="Palatino" pitchFamily="2" charset="77"/>
                <a:ea typeface="Palatino" pitchFamily="2" charset="77"/>
              </a:rPr>
              <a:t>Hearing their cry,</a:t>
            </a:r>
            <a:br>
              <a:rPr lang="en-US" dirty="0">
                <a:latin typeface="Palatino" pitchFamily="2" charset="77"/>
                <a:ea typeface="Palatino" pitchFamily="2" charset="77"/>
              </a:rPr>
            </a:br>
            <a:r>
              <a:rPr lang="en-US" dirty="0">
                <a:latin typeface="Palatino" pitchFamily="2" charset="77"/>
                <a:ea typeface="Palatino" pitchFamily="2" charset="77"/>
              </a:rPr>
              <a:t>God delivered the children of Israel</a:t>
            </a:r>
            <a:br>
              <a:rPr lang="en-US" dirty="0">
                <a:latin typeface="Palatino" pitchFamily="2" charset="77"/>
                <a:ea typeface="Palatino" pitchFamily="2" charset="77"/>
              </a:rPr>
            </a:br>
            <a:r>
              <a:rPr lang="en-US" dirty="0">
                <a:latin typeface="Palatino" pitchFamily="2" charset="77"/>
                <a:ea typeface="Palatino" pitchFamily="2" charset="77"/>
              </a:rPr>
              <a:t>from the house of bondage.</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“Rainbow Over the Pyramid,” Hai </a:t>
            </a:r>
            <a:r>
              <a:rPr lang="en-US" sz="1000" dirty="0" err="1">
                <a:latin typeface="Palatino" pitchFamily="2" charset="77"/>
                <a:ea typeface="Palatino" pitchFamily="2" charset="77"/>
              </a:rPr>
              <a:t>Thinh</a:t>
            </a:r>
            <a:r>
              <a:rPr lang="en-US" sz="1000" dirty="0">
                <a:latin typeface="Palatino" pitchFamily="2" charset="77"/>
                <a:ea typeface="Palatino" pitchFamily="2" charset="77"/>
              </a:rPr>
              <a:t>, 2008</a:t>
            </a:r>
          </a:p>
        </p:txBody>
      </p:sp>
      <p:pic>
        <p:nvPicPr>
          <p:cNvPr id="5" name="Picture 4" descr="A rainbow over pyramids&#10;&#10;Description automatically generated with low confidence">
            <a:extLst>
              <a:ext uri="{FF2B5EF4-FFF2-40B4-BE49-F238E27FC236}">
                <a16:creationId xmlns:a16="http://schemas.microsoft.com/office/drawing/2014/main" id="{59F312B6-2DD2-D241-B26D-7E3B704726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20232" y="1690688"/>
            <a:ext cx="4333567" cy="4240054"/>
          </a:xfrm>
          <a:prstGeom prst="rect">
            <a:avLst/>
          </a:prstGeom>
        </p:spPr>
      </p:pic>
    </p:spTree>
    <p:extLst>
      <p:ext uri="{BB962C8B-B14F-4D97-AF65-F5344CB8AC3E}">
        <p14:creationId xmlns:p14="http://schemas.microsoft.com/office/powerpoint/2010/main" val="1143950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4"/>
            <a:ext cx="7043626" cy="4351339"/>
          </a:xfrm>
        </p:spPr>
        <p:txBody>
          <a:bodyPr>
            <a:noAutofit/>
          </a:bodyPr>
          <a:lstStyle/>
          <a:p>
            <a:pPr marL="0" indent="0">
              <a:buNone/>
            </a:pPr>
            <a:r>
              <a:rPr lang="en-US" dirty="0">
                <a:latin typeface="Palatino" pitchFamily="2" charset="77"/>
                <a:ea typeface="Palatino" pitchFamily="2" charset="77"/>
              </a:rPr>
              <a:t>Loving us still,</a:t>
            </a:r>
            <a:br>
              <a:rPr lang="en-US" dirty="0">
                <a:latin typeface="Palatino" pitchFamily="2" charset="77"/>
                <a:ea typeface="Palatino" pitchFamily="2" charset="77"/>
              </a:rPr>
            </a:br>
            <a:r>
              <a:rPr lang="en-US" dirty="0">
                <a:latin typeface="Palatino" pitchFamily="2" charset="77"/>
                <a:ea typeface="Palatino" pitchFamily="2" charset="77"/>
              </a:rPr>
              <a:t>God makes us heirs with Christ </a:t>
            </a:r>
            <a:br>
              <a:rPr lang="en-US" dirty="0">
                <a:latin typeface="Palatino" pitchFamily="2" charset="77"/>
                <a:ea typeface="Palatino" pitchFamily="2" charset="77"/>
              </a:rPr>
            </a:br>
            <a:r>
              <a:rPr lang="en-US" dirty="0">
                <a:latin typeface="Palatino" pitchFamily="2" charset="77"/>
                <a:ea typeface="Palatino" pitchFamily="2" charset="77"/>
              </a:rPr>
              <a:t>of the covenant.</a:t>
            </a:r>
          </a:p>
          <a:p>
            <a:pPr marL="0" indent="0">
              <a:buNone/>
            </a:pPr>
            <a:r>
              <a:rPr lang="en-US" dirty="0">
                <a:latin typeface="Palatino" pitchFamily="2" charset="77"/>
                <a:ea typeface="Palatino" pitchFamily="2" charset="77"/>
              </a:rPr>
              <a:t>Like a mother </a:t>
            </a:r>
            <a:br>
              <a:rPr lang="en-US" dirty="0">
                <a:latin typeface="Palatino" pitchFamily="2" charset="77"/>
                <a:ea typeface="Palatino" pitchFamily="2" charset="77"/>
              </a:rPr>
            </a:br>
            <a:r>
              <a:rPr lang="en-US" dirty="0">
                <a:latin typeface="Palatino" pitchFamily="2" charset="77"/>
                <a:ea typeface="Palatino" pitchFamily="2" charset="77"/>
              </a:rPr>
              <a:t>who will not forsake </a:t>
            </a:r>
            <a:br>
              <a:rPr lang="en-US" dirty="0">
                <a:latin typeface="Palatino" pitchFamily="2" charset="77"/>
                <a:ea typeface="Palatino" pitchFamily="2" charset="77"/>
              </a:rPr>
            </a:br>
            <a:r>
              <a:rPr lang="en-US" dirty="0">
                <a:latin typeface="Palatino" pitchFamily="2" charset="77"/>
                <a:ea typeface="Palatino" pitchFamily="2" charset="77"/>
              </a:rPr>
              <a:t>her nursing child,</a:t>
            </a:r>
            <a:br>
              <a:rPr lang="en-US" dirty="0">
                <a:latin typeface="Palatino" pitchFamily="2" charset="77"/>
                <a:ea typeface="Palatino" pitchFamily="2" charset="77"/>
              </a:rPr>
            </a:br>
            <a:r>
              <a:rPr lang="en-US" dirty="0">
                <a:latin typeface="Palatino" pitchFamily="2" charset="77"/>
                <a:ea typeface="Palatino" pitchFamily="2" charset="77"/>
              </a:rPr>
              <a:t>like a father </a:t>
            </a:r>
            <a:br>
              <a:rPr lang="en-US" dirty="0">
                <a:latin typeface="Palatino" pitchFamily="2" charset="77"/>
                <a:ea typeface="Palatino" pitchFamily="2" charset="77"/>
              </a:rPr>
            </a:br>
            <a:r>
              <a:rPr lang="en-US" dirty="0">
                <a:latin typeface="Palatino" pitchFamily="2" charset="77"/>
                <a:ea typeface="Palatino" pitchFamily="2" charset="77"/>
              </a:rPr>
              <a:t>who runs to welcome </a:t>
            </a:r>
            <a:br>
              <a:rPr lang="en-US" dirty="0">
                <a:latin typeface="Palatino" pitchFamily="2" charset="77"/>
                <a:ea typeface="Palatino" pitchFamily="2" charset="77"/>
              </a:rPr>
            </a:br>
            <a:r>
              <a:rPr lang="en-US" dirty="0">
                <a:latin typeface="Palatino" pitchFamily="2" charset="77"/>
                <a:ea typeface="Palatino" pitchFamily="2" charset="77"/>
              </a:rPr>
              <a:t>the prodigal home,</a:t>
            </a:r>
            <a:br>
              <a:rPr lang="en-US" dirty="0">
                <a:latin typeface="Palatino" pitchFamily="2" charset="77"/>
                <a:ea typeface="Palatino" pitchFamily="2" charset="77"/>
              </a:rPr>
            </a:br>
            <a:r>
              <a:rPr lang="en-US" dirty="0">
                <a:latin typeface="Palatino" pitchFamily="2" charset="77"/>
                <a:ea typeface="Palatino" pitchFamily="2" charset="77"/>
              </a:rPr>
              <a:t>God is faithful still. </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11.3</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”Prodigal Son,” JESUS MAFA, 1970</a:t>
            </a:r>
          </a:p>
        </p:txBody>
      </p:sp>
      <p:pic>
        <p:nvPicPr>
          <p:cNvPr id="5" name="Picture 4" descr="A painting of a group of people&#10;&#10;Description automatically generated with medium confidence">
            <a:extLst>
              <a:ext uri="{FF2B5EF4-FFF2-40B4-BE49-F238E27FC236}">
                <a16:creationId xmlns:a16="http://schemas.microsoft.com/office/drawing/2014/main" id="{FF1D2865-033C-7E41-BEB9-BD8425C5EA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71437" y="1824379"/>
            <a:ext cx="5082363" cy="4107608"/>
          </a:xfrm>
          <a:prstGeom prst="rect">
            <a:avLst/>
          </a:prstGeom>
        </p:spPr>
      </p:pic>
    </p:spTree>
    <p:extLst>
      <p:ext uri="{BB962C8B-B14F-4D97-AF65-F5344CB8AC3E}">
        <p14:creationId xmlns:p14="http://schemas.microsoft.com/office/powerpoint/2010/main" val="567117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Matthew 25 Church Policies</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The Book of Order contains Church policies that pertain to the work of building congregational vitality and dismantling structural racism.</a:t>
            </a:r>
          </a:p>
          <a:p>
            <a:pPr marL="0" indent="0">
              <a:buNone/>
            </a:pP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499952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The Foundations of Presbyterian Polity sets forth the principles that undergird the church’s mission, faith, and form of government.</a:t>
            </a:r>
          </a:p>
          <a:p>
            <a:pPr marL="0" indent="0">
              <a:buNone/>
            </a:pPr>
            <a:endParaRPr lang="en-US" i="1" dirty="0">
              <a:solidFill>
                <a:schemeClr val="bg1"/>
              </a:solidFill>
              <a:latin typeface="Palatino" pitchFamily="2" charset="77"/>
              <a:ea typeface="Palatino" pitchFamily="2" charset="77"/>
            </a:endParaRPr>
          </a:p>
          <a:p>
            <a:pPr marL="0" indent="0">
              <a:buNone/>
            </a:pP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25961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The Form of Government establishes the organization of the denomination, defining membership and ministry and determining structures of oversight for the church’s mission. </a:t>
            </a:r>
          </a:p>
          <a:p>
            <a:pPr marL="0" indent="0">
              <a:buNone/>
            </a:pP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3727308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Directory for Worship</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418007" cy="4351338"/>
          </a:xfrm>
        </p:spPr>
        <p:txBody>
          <a:bodyPr>
            <a:normAutofit/>
          </a:bodyPr>
          <a:lstStyle/>
          <a:p>
            <a:pPr marL="0" indent="0">
              <a:buNone/>
            </a:pPr>
            <a:r>
              <a:rPr lang="en-US" i="1" dirty="0">
                <a:solidFill>
                  <a:schemeClr val="bg1"/>
                </a:solidFill>
                <a:latin typeface="Palatino" pitchFamily="2" charset="77"/>
                <a:ea typeface="Palatino" pitchFamily="2" charset="77"/>
              </a:rPr>
              <a:t>The Directory for Worship presents the denomination’s theology and practice of worship, with an understanding of worship that includes service to God and neighbor. </a:t>
            </a:r>
          </a:p>
          <a:p>
            <a:pPr marL="0" indent="0">
              <a:buNone/>
            </a:pPr>
            <a:endParaRPr lang="en-US" i="1" dirty="0">
              <a:solidFill>
                <a:schemeClr val="bg1"/>
              </a:solidFill>
              <a:latin typeface="Palatino" pitchFamily="2" charset="77"/>
              <a:ea typeface="Palatino" pitchFamily="2" charset="77"/>
            </a:endParaRPr>
          </a:p>
          <a:p>
            <a:pPr marL="0" indent="0">
              <a:buNone/>
            </a:pP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4147041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Additional Resources</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1" y="1825625"/>
            <a:ext cx="5257799" cy="4351338"/>
          </a:xfrm>
        </p:spPr>
        <p:txBody>
          <a:bodyPr/>
          <a:lstStyle/>
          <a:p>
            <a:pPr marL="0" indent="0">
              <a:buNone/>
            </a:pPr>
            <a:r>
              <a:rPr lang="en-US" dirty="0">
                <a:latin typeface="Palatino" pitchFamily="2" charset="77"/>
                <a:ea typeface="Palatino" pitchFamily="2" charset="77"/>
              </a:rPr>
              <a:t>For more information on the Matthew 25 vision of the Presbyterian Church (U.S.A.), including resources for </a:t>
            </a:r>
            <a:br>
              <a:rPr lang="en-US" dirty="0">
                <a:latin typeface="Palatino" pitchFamily="2" charset="77"/>
                <a:ea typeface="Palatino" pitchFamily="2" charset="77"/>
              </a:rPr>
            </a:br>
            <a:r>
              <a:rPr lang="en-US" dirty="0">
                <a:latin typeface="Palatino" pitchFamily="2" charset="77"/>
                <a:ea typeface="Palatino" pitchFamily="2" charset="77"/>
              </a:rPr>
              <a:t>building congregational vitality, and dismantling structural racism visit pcusa.org/Matthew25.</a:t>
            </a:r>
          </a:p>
        </p:txBody>
      </p:sp>
      <p:pic>
        <p:nvPicPr>
          <p:cNvPr id="7" name="Picture 6" descr="Logo, company name&#10;&#10;Description automatically generated">
            <a:extLst>
              <a:ext uri="{FF2B5EF4-FFF2-40B4-BE49-F238E27FC236}">
                <a16:creationId xmlns:a16="http://schemas.microsoft.com/office/drawing/2014/main" id="{53383301-680C-9D44-B00B-9822B00B83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0730" y="1825625"/>
            <a:ext cx="4193069" cy="1763682"/>
          </a:xfrm>
          <a:prstGeom prst="rect">
            <a:avLst/>
          </a:prstGeom>
        </p:spPr>
      </p:pic>
    </p:spTree>
    <p:extLst>
      <p:ext uri="{BB962C8B-B14F-4D97-AF65-F5344CB8AC3E}">
        <p14:creationId xmlns:p14="http://schemas.microsoft.com/office/powerpoint/2010/main" val="3148207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How is our Church  building congregational vitality?</a:t>
            </a:r>
          </a:p>
          <a:p>
            <a:pPr marL="514350" indent="-514350">
              <a:buFont typeface="+mj-lt"/>
              <a:buAutoNum type="arabicParenR"/>
            </a:pPr>
            <a:r>
              <a:rPr lang="en-US" i="1" dirty="0">
                <a:latin typeface="Palatino" pitchFamily="2" charset="77"/>
                <a:ea typeface="Palatino" pitchFamily="2" charset="77"/>
              </a:rPr>
              <a:t>How is our Church dismantling structural racism?</a:t>
            </a:r>
          </a:p>
          <a:p>
            <a:pPr marL="514350" indent="-514350">
              <a:buFont typeface="+mj-lt"/>
              <a:buAutoNum type="arabicParenR"/>
            </a:pPr>
            <a:r>
              <a:rPr lang="en-US" i="1" dirty="0">
                <a:latin typeface="Palatino" pitchFamily="2" charset="77"/>
                <a:ea typeface="Palatino" pitchFamily="2" charset="77"/>
                <a:hlinkClick r:id="rId2" action="ppaction://hlinkpres?slideindex=1&amp;slidetitle="/>
              </a:rPr>
              <a:t>First Presbyterian Lansing’s Matthew 25 PP on building congregational vitality and dismantling structural racism.</a:t>
            </a:r>
            <a:endParaRPr lang="en-US" i="1" dirty="0">
              <a:latin typeface="Palatino" pitchFamily="2" charset="77"/>
              <a:ea typeface="Palatino" pitchFamily="2" charset="77"/>
            </a:endParaRP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284379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Written for the United Presbyterian Church in the United States of America, the Confession of 1967 sought to address critical issues for the church and society in the mid-twentieth century. A key theme is reconciliation.</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Confession of 1967 pertaining to the work of building congregational vitality and dismantling structural racism. </a:t>
            </a: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960320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Confession of 1967 have to say about building congregational vitality?</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427758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4469297" cy="4351338"/>
          </a:xfrm>
        </p:spPr>
        <p:txBody>
          <a:bodyPr>
            <a:normAutofit/>
          </a:bodyPr>
          <a:lstStyle/>
          <a:p>
            <a:pPr marL="0" indent="0">
              <a:buNone/>
            </a:pPr>
            <a:r>
              <a:rPr lang="en-US" dirty="0">
                <a:latin typeface="Palatino" pitchFamily="2" charset="77"/>
                <a:ea typeface="Palatino" pitchFamily="2" charset="77"/>
              </a:rPr>
              <a:t>Wherever the church exists, its members are both gathered in corporate life and dispersed in society for the sake of mission in the world.</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9.35</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“The Mission to the World,” JESUS MAFA 1973</a:t>
            </a:r>
          </a:p>
        </p:txBody>
      </p:sp>
      <p:pic>
        <p:nvPicPr>
          <p:cNvPr id="8" name="Picture 7" descr="A picture containing mountain&#10;&#10;Description automatically generated">
            <a:extLst>
              <a:ext uri="{FF2B5EF4-FFF2-40B4-BE49-F238E27FC236}">
                <a16:creationId xmlns:a16="http://schemas.microsoft.com/office/drawing/2014/main" id="{971BE707-A278-7946-ADEE-6C7D4CE570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07496" y="1690688"/>
            <a:ext cx="6046304" cy="4240054"/>
          </a:xfrm>
          <a:prstGeom prst="rect">
            <a:avLst/>
          </a:prstGeom>
        </p:spPr>
      </p:pic>
    </p:spTree>
    <p:extLst>
      <p:ext uri="{BB962C8B-B14F-4D97-AF65-F5344CB8AC3E}">
        <p14:creationId xmlns:p14="http://schemas.microsoft.com/office/powerpoint/2010/main" val="1712346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043627" cy="4351338"/>
          </a:xfrm>
        </p:spPr>
        <p:txBody>
          <a:bodyPr>
            <a:normAutofit/>
          </a:bodyPr>
          <a:lstStyle/>
          <a:p>
            <a:pPr marL="0" indent="0">
              <a:buNone/>
            </a:pPr>
            <a:r>
              <a:rPr lang="en-US" dirty="0">
                <a:latin typeface="Palatino" pitchFamily="2" charset="77"/>
                <a:ea typeface="Palatino" pitchFamily="2" charset="77"/>
              </a:rPr>
              <a:t>The church gathers to praise God, to hear [God’s] word for [humankind], to baptize and to join in the Lord’s Supper, to pray for and present the world to [God] in worship, to enjoy fellowship, to receive instruction, strength, and comfort, to order and organize its own corporate life, to be tested, renewed, and reformed, and to speak and act in the world’s affairs as may be appropriate to the needs of the time.</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9.36</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Presbyterian Center Chapel Doors, Federico Armijo, 1996</a:t>
            </a:r>
          </a:p>
        </p:txBody>
      </p:sp>
      <p:pic>
        <p:nvPicPr>
          <p:cNvPr id="5" name="Picture 4" descr="A picture containing indoor, wooden, leather&#10;&#10;Description automatically generated">
            <a:extLst>
              <a:ext uri="{FF2B5EF4-FFF2-40B4-BE49-F238E27FC236}">
                <a16:creationId xmlns:a16="http://schemas.microsoft.com/office/drawing/2014/main" id="{A905F72D-3733-C744-9BD2-D49AA16850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5"/>
          <a:stretch/>
        </p:blipFill>
        <p:spPr>
          <a:xfrm>
            <a:off x="7881827" y="1688532"/>
            <a:ext cx="3471974" cy="4242210"/>
          </a:xfrm>
          <a:prstGeom prst="rect">
            <a:avLst/>
          </a:prstGeom>
        </p:spPr>
      </p:pic>
    </p:spTree>
    <p:extLst>
      <p:ext uri="{BB962C8B-B14F-4D97-AF65-F5344CB8AC3E}">
        <p14:creationId xmlns:p14="http://schemas.microsoft.com/office/powerpoint/2010/main" val="16618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043626" cy="4351338"/>
          </a:xfrm>
        </p:spPr>
        <p:txBody>
          <a:bodyPr>
            <a:normAutofit/>
          </a:bodyPr>
          <a:lstStyle/>
          <a:p>
            <a:pPr marL="0" indent="0">
              <a:buNone/>
            </a:pPr>
            <a:r>
              <a:rPr lang="en-US" dirty="0">
                <a:latin typeface="Palatino" pitchFamily="2" charset="77"/>
                <a:ea typeface="Palatino" pitchFamily="2" charset="77"/>
              </a:rPr>
              <a:t>The church disperses to serve God wherever its members are, at work or play, in private or in the life of society. Their prayer and Bible study are part of the church’s worship and theological reflection. Their witness is the church’s evangelism. Their daily action in the world is the church in mission to the world. The quality of their relation with other persons is the measure of the church’s fidelity.</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9.37</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Presbyterian Center Chapel Doors, Federico Armijo, 1996</a:t>
            </a:r>
          </a:p>
        </p:txBody>
      </p:sp>
      <p:pic>
        <p:nvPicPr>
          <p:cNvPr id="5" name="Picture 4" descr="A picture containing indoor, wooden&#10;&#10;Description automatically generated">
            <a:extLst>
              <a:ext uri="{FF2B5EF4-FFF2-40B4-BE49-F238E27FC236}">
                <a16:creationId xmlns:a16="http://schemas.microsoft.com/office/drawing/2014/main" id="{36C82354-7E9D-F541-98C4-A1A5ABDD59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52662" y="1702454"/>
            <a:ext cx="3301138" cy="4228288"/>
          </a:xfrm>
          <a:prstGeom prst="rect">
            <a:avLst/>
          </a:prstGeom>
        </p:spPr>
      </p:pic>
    </p:spTree>
    <p:extLst>
      <p:ext uri="{BB962C8B-B14F-4D97-AF65-F5344CB8AC3E}">
        <p14:creationId xmlns:p14="http://schemas.microsoft.com/office/powerpoint/2010/main" val="3323032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4541</TotalTime>
  <Words>2939</Words>
  <Application>Microsoft Office PowerPoint</Application>
  <PresentationFormat>Widescreen</PresentationFormat>
  <Paragraphs>162</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Optima</vt:lpstr>
      <vt:lpstr>Palatino</vt:lpstr>
      <vt:lpstr>Office Theme</vt:lpstr>
      <vt:lpstr>Matthew 25:35-40</vt:lpstr>
      <vt:lpstr>The PC(USA) Constitution  on Building  Congregational Vitality and  Dismantling  Structural Racism</vt:lpstr>
      <vt:lpstr>About This Presentation</vt:lpstr>
      <vt:lpstr>What Are the Confessions?</vt:lpstr>
      <vt:lpstr>The Confession of 1967</vt:lpstr>
      <vt:lpstr>Questions for Discussion or Reflection </vt:lpstr>
      <vt:lpstr>The Confession of 1967</vt:lpstr>
      <vt:lpstr>The Confession of 1967</vt:lpstr>
      <vt:lpstr>The Confession of 1967</vt:lpstr>
      <vt:lpstr>Questions for Discussion or Reflection </vt:lpstr>
      <vt:lpstr>The Confession of 1967</vt:lpstr>
      <vt:lpstr>The Confession of 1967</vt:lpstr>
      <vt:lpstr>The Confession of Belhar</vt:lpstr>
      <vt:lpstr>Questions for Discussion or Reflection </vt:lpstr>
      <vt:lpstr>The Confession of Belhar</vt:lpstr>
      <vt:lpstr>The Confession of Belhar</vt:lpstr>
      <vt:lpstr>The Confession of Belhar</vt:lpstr>
      <vt:lpstr>The Confession of Belhar</vt:lpstr>
      <vt:lpstr>The Confession of Belhar</vt:lpstr>
      <vt:lpstr>The Confession of Belhar</vt:lpstr>
      <vt:lpstr>The Confession of Belhar</vt:lpstr>
      <vt:lpstr>The Confession of Belhar</vt:lpstr>
      <vt:lpstr>Questions for Discussion or Reflection </vt:lpstr>
      <vt:lpstr>The Confession of Belhar</vt:lpstr>
      <vt:lpstr>The Confession of Belhar</vt:lpstr>
      <vt:lpstr>The Confession of Belhar</vt:lpstr>
      <vt:lpstr>The Confession of Belhar</vt:lpstr>
      <vt:lpstr>The Confession of Belhar</vt:lpstr>
      <vt:lpstr>A Brief Statement of Faith</vt:lpstr>
      <vt:lpstr>Questions for Discussion or Reflection </vt:lpstr>
      <vt:lpstr>A Brief Statement of Faith</vt:lpstr>
      <vt:lpstr>A Brief Statement of Faith</vt:lpstr>
      <vt:lpstr>A Brief Statement of Faith</vt:lpstr>
      <vt:lpstr>A Brief Statement of Faith</vt:lpstr>
      <vt:lpstr>A Brief Statement of Faith</vt:lpstr>
      <vt:lpstr>Questions for Discussion or Reflection </vt:lpstr>
      <vt:lpstr>A Brief Statement of Faith</vt:lpstr>
      <vt:lpstr>A Brief Statement of Faith</vt:lpstr>
      <vt:lpstr>A Brief Statement of Faith</vt:lpstr>
      <vt:lpstr>A Brief Statement of Faith</vt:lpstr>
      <vt:lpstr>A Brief Statement of Faith</vt:lpstr>
      <vt:lpstr>Matthew 25 Church Policies</vt:lpstr>
      <vt:lpstr>The Foundations of Presbyterian Polity</vt:lpstr>
      <vt:lpstr>The Form of Government</vt:lpstr>
      <vt:lpstr>The Directory for Worship</vt:lpstr>
      <vt:lpstr>Additional Resources</vt:lpstr>
      <vt:lpstr>Questions for Discussion or Reflection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PC(USA) Constitution  on Building  Congregational Vitality and  Dismantling  Structural Racism</dc:title>
  <dc:creator>Cecilia Anderson</dc:creator>
  <cp:lastModifiedBy>Cecilia Anderson</cp:lastModifiedBy>
  <cp:revision>8</cp:revision>
  <dcterms:created xsi:type="dcterms:W3CDTF">2023-10-03T15:47:15Z</dcterms:created>
  <dcterms:modified xsi:type="dcterms:W3CDTF">2023-10-15T14:23:44Z</dcterms:modified>
</cp:coreProperties>
</file>