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59" r:id="rId10"/>
    <p:sldId id="266" r:id="rId11"/>
    <p:sldId id="264"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3" d="100"/>
          <a:sy n="83" d="100"/>
        </p:scale>
        <p:origin x="6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BBDE-BEA6-2419-34CE-4ED78910D4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E6F167-1C5F-69FB-9260-5064562712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5DD78B-4DF6-114B-C06C-DC26E34BDF25}"/>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5" name="Footer Placeholder 4">
            <a:extLst>
              <a:ext uri="{FF2B5EF4-FFF2-40B4-BE49-F238E27FC236}">
                <a16:creationId xmlns:a16="http://schemas.microsoft.com/office/drawing/2014/main" id="{E57472A6-8ABC-5932-7E75-513ED3E3D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C1D69-3D07-89EB-5603-95A47A26C539}"/>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60258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0E1A-DB0B-C048-F42A-F71047BB0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CFEAEE-7D8D-1835-784A-0EB81E19A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5252B-F119-9138-4278-350B24C036D5}"/>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5" name="Footer Placeholder 4">
            <a:extLst>
              <a:ext uri="{FF2B5EF4-FFF2-40B4-BE49-F238E27FC236}">
                <a16:creationId xmlns:a16="http://schemas.microsoft.com/office/drawing/2014/main" id="{FD8E2368-EEFB-C3B9-BABE-4925976A3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FC847-25D7-4E50-E32A-C2BF70C13FF1}"/>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382244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CB3416-159E-73E0-39A7-C2BB3756A8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0DB80D-3C3F-06FB-97B7-F480B229A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184A0-B978-F923-0ED7-40B10ECCAECA}"/>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5" name="Footer Placeholder 4">
            <a:extLst>
              <a:ext uri="{FF2B5EF4-FFF2-40B4-BE49-F238E27FC236}">
                <a16:creationId xmlns:a16="http://schemas.microsoft.com/office/drawing/2014/main" id="{2DB214F4-4074-4FED-EE74-D98A1AAA7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78840-0988-7C9F-D4C4-E7777BBB6A28}"/>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373845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DB08-93E6-281C-5A4A-89FC309BE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CC793-CEB9-D6DE-D246-B0F375A4A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5ADA4-D0A7-3F39-CEFB-AAA509FE39F5}"/>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5" name="Footer Placeholder 4">
            <a:extLst>
              <a:ext uri="{FF2B5EF4-FFF2-40B4-BE49-F238E27FC236}">
                <a16:creationId xmlns:a16="http://schemas.microsoft.com/office/drawing/2014/main" id="{1A2D4115-0A9E-393B-CF70-88F8EA886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504DB-8B0C-B1E8-0839-DCFA74E13282}"/>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368937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2FAA-9262-C664-3A90-A64EF85F3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531D04-DDBE-8270-3046-2FDE91388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41CD9-E6F1-15C6-001B-4694E94A5D83}"/>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5" name="Footer Placeholder 4">
            <a:extLst>
              <a:ext uri="{FF2B5EF4-FFF2-40B4-BE49-F238E27FC236}">
                <a16:creationId xmlns:a16="http://schemas.microsoft.com/office/drawing/2014/main" id="{22C50005-B03F-20B0-D4E6-5F41189D6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28738-4A26-DE7F-2A7A-EC04CA8DA9C8}"/>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78190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6F06-9BB6-1933-AB30-932F7AEA1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D402D-A60C-2E6E-8BD4-6727A3754A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D9DE5-B367-A1E8-8133-911670C318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DF5D52-A489-13F1-3C16-3D73C99ACD6D}"/>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6" name="Footer Placeholder 5">
            <a:extLst>
              <a:ext uri="{FF2B5EF4-FFF2-40B4-BE49-F238E27FC236}">
                <a16:creationId xmlns:a16="http://schemas.microsoft.com/office/drawing/2014/main" id="{F993A9BA-7543-B829-4259-4529FC6B5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15F0D-CBA0-9CEF-CFE8-E97890D0DF72}"/>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277956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158C-CC6E-D669-E167-20EF2CDA1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7E15C-AAB4-06AE-F5D1-B0608729D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4B4E3B-4AD4-DAC4-066D-D73017385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482894-FAAE-0C7D-25A4-BEBFF6ECE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207EC2-430D-D9F6-1E9B-2C8C16B0A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84C5-9A7E-F703-9E10-C1F0760A1A9F}"/>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8" name="Footer Placeholder 7">
            <a:extLst>
              <a:ext uri="{FF2B5EF4-FFF2-40B4-BE49-F238E27FC236}">
                <a16:creationId xmlns:a16="http://schemas.microsoft.com/office/drawing/2014/main" id="{26C7416A-CC0E-E405-2502-5213B4A90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6E2167-21EB-1134-B5B0-3712B40017A7}"/>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28791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0865-6EBE-867D-8C71-E90909639C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4C7E8-7527-29B6-4071-CED6D52EB996}"/>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4" name="Footer Placeholder 3">
            <a:extLst>
              <a:ext uri="{FF2B5EF4-FFF2-40B4-BE49-F238E27FC236}">
                <a16:creationId xmlns:a16="http://schemas.microsoft.com/office/drawing/2014/main" id="{930EDFB7-CC6E-5EE9-AA3E-9DC6DCF4E0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1BE977-C5E7-BD71-0D19-E6FEFA8F7FD8}"/>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356095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CCE3A-F29A-E8E1-CD91-40D5A445A8D1}"/>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3" name="Footer Placeholder 2">
            <a:extLst>
              <a:ext uri="{FF2B5EF4-FFF2-40B4-BE49-F238E27FC236}">
                <a16:creationId xmlns:a16="http://schemas.microsoft.com/office/drawing/2014/main" id="{8C3C653E-97D4-3D4F-8A05-2E5B8C64F5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8A467C-EB10-C854-BFC2-B29EC919BCBC}"/>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311490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1457-07DA-A6DC-58B6-8CEC7D551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CEC8D1-9107-521F-A664-C963625A0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F1343B-8865-933D-41E6-EC118C64F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F233C-52F7-899A-2069-4948EE23DE79}"/>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6" name="Footer Placeholder 5">
            <a:extLst>
              <a:ext uri="{FF2B5EF4-FFF2-40B4-BE49-F238E27FC236}">
                <a16:creationId xmlns:a16="http://schemas.microsoft.com/office/drawing/2014/main" id="{3A2CFA62-4FFD-80E7-A8DC-672CFA28B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BE15A-FE90-36CF-D956-96D124FEE450}"/>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174614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94B1-1A2F-C974-899B-13D77BED9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62D0-18E9-7591-1517-BFB904261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E690B-9C81-29AD-8842-50DA53BF5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60B60-310D-39A6-466B-74DE9091F180}"/>
              </a:ext>
            </a:extLst>
          </p:cNvPr>
          <p:cNvSpPr>
            <a:spLocks noGrp="1"/>
          </p:cNvSpPr>
          <p:nvPr>
            <p:ph type="dt" sz="half" idx="10"/>
          </p:nvPr>
        </p:nvSpPr>
        <p:spPr/>
        <p:txBody>
          <a:bodyPr/>
          <a:lstStyle/>
          <a:p>
            <a:fld id="{94D8B977-C55B-48E0-93B2-A629B1FD4E01}" type="datetimeFigureOut">
              <a:rPr lang="en-US" smtClean="0"/>
              <a:t>10/4/2022</a:t>
            </a:fld>
            <a:endParaRPr lang="en-US"/>
          </a:p>
        </p:txBody>
      </p:sp>
      <p:sp>
        <p:nvSpPr>
          <p:cNvPr id="6" name="Footer Placeholder 5">
            <a:extLst>
              <a:ext uri="{FF2B5EF4-FFF2-40B4-BE49-F238E27FC236}">
                <a16:creationId xmlns:a16="http://schemas.microsoft.com/office/drawing/2014/main" id="{945EBADB-E39F-6BAD-DA3C-33CD0FA5F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8D228-A358-ACBE-2E32-15B5DDE03BC0}"/>
              </a:ext>
            </a:extLst>
          </p:cNvPr>
          <p:cNvSpPr>
            <a:spLocks noGrp="1"/>
          </p:cNvSpPr>
          <p:nvPr>
            <p:ph type="sldNum" sz="quarter" idx="12"/>
          </p:nvPr>
        </p:nvSpPr>
        <p:spPr/>
        <p:txBody>
          <a:bodyPr/>
          <a:lstStyle/>
          <a:p>
            <a:fld id="{1F2B27F7-7060-4993-87F8-48E0E181163A}" type="slidenum">
              <a:rPr lang="en-US" smtClean="0"/>
              <a:t>‹#›</a:t>
            </a:fld>
            <a:endParaRPr lang="en-US"/>
          </a:p>
        </p:txBody>
      </p:sp>
    </p:spTree>
    <p:extLst>
      <p:ext uri="{BB962C8B-B14F-4D97-AF65-F5344CB8AC3E}">
        <p14:creationId xmlns:p14="http://schemas.microsoft.com/office/powerpoint/2010/main" val="316953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A3F7C-3B65-AB76-3357-C8BCE99A9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A2677E-179F-9287-D30C-F51FE0155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69DED-D9AF-6EDD-29CC-93AB41682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8B977-C55B-48E0-93B2-A629B1FD4E01}" type="datetimeFigureOut">
              <a:rPr lang="en-US" smtClean="0"/>
              <a:t>10/4/2022</a:t>
            </a:fld>
            <a:endParaRPr lang="en-US"/>
          </a:p>
        </p:txBody>
      </p:sp>
      <p:sp>
        <p:nvSpPr>
          <p:cNvPr id="5" name="Footer Placeholder 4">
            <a:extLst>
              <a:ext uri="{FF2B5EF4-FFF2-40B4-BE49-F238E27FC236}">
                <a16:creationId xmlns:a16="http://schemas.microsoft.com/office/drawing/2014/main" id="{919B266C-53E4-DF6E-BBB1-09D7B6874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11ECB7-7D21-2972-818A-81812E59A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B27F7-7060-4993-87F8-48E0E181163A}" type="slidenum">
              <a:rPr lang="en-US" smtClean="0"/>
              <a:t>‹#›</a:t>
            </a:fld>
            <a:endParaRPr lang="en-US"/>
          </a:p>
        </p:txBody>
      </p:sp>
    </p:spTree>
    <p:extLst>
      <p:ext uri="{BB962C8B-B14F-4D97-AF65-F5344CB8AC3E}">
        <p14:creationId xmlns:p14="http://schemas.microsoft.com/office/powerpoint/2010/main" val="6162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bing.com/ck/a?!&amp;&amp;p=c4ca9090397f0d60JmltdHM9MTY2NDg0MTYwMCZpZ3VpZD0yNTM2NTVmYS0wNWFmLTZjODYtMDIyYS00NGI3MDQzOTZkMGYmaW5zaWQ9NTQ1Nw&amp;ptn=3&amp;hsh=3&amp;fclid=253655fa-05af-6c86-022a-44b704396d0f&amp;u=a1L3ZpZGVvcy9zZWFyY2g_cT1oeW1uK2xpdmUraW50bytob3BlJnZpZXc9ZGV0YWlsJm1pZD03N0U5N0FBMjA3QzA2MDdDMDUwOTc3RTk3QUEyMDdDMDYwN0MwNTA5JkZPUk09VklSRQ&amp;ntb=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84F22-21F1-1300-E955-9185A3F1AF78}"/>
              </a:ext>
            </a:extLst>
          </p:cNvPr>
          <p:cNvSpPr txBox="1"/>
          <p:nvPr/>
        </p:nvSpPr>
        <p:spPr>
          <a:xfrm>
            <a:off x="1248967" y="1440873"/>
            <a:ext cx="9694064" cy="707886"/>
          </a:xfrm>
          <a:prstGeom prst="rect">
            <a:avLst/>
          </a:prstGeom>
          <a:noFill/>
        </p:spPr>
        <p:txBody>
          <a:bodyPr wrap="none" rtlCol="0">
            <a:spAutoFit/>
          </a:bodyPr>
          <a:lstStyle/>
          <a:p>
            <a:r>
              <a:rPr lang="en-US" sz="4000" dirty="0"/>
              <a:t>Being Reformed: Faith Seeking Understanding</a:t>
            </a:r>
          </a:p>
        </p:txBody>
      </p:sp>
      <p:sp>
        <p:nvSpPr>
          <p:cNvPr id="5" name="TextBox 4">
            <a:extLst>
              <a:ext uri="{FF2B5EF4-FFF2-40B4-BE49-F238E27FC236}">
                <a16:creationId xmlns:a16="http://schemas.microsoft.com/office/drawing/2014/main" id="{96C53A9A-9706-18D6-6A4D-FC44D056E9FB}"/>
              </a:ext>
            </a:extLst>
          </p:cNvPr>
          <p:cNvSpPr txBox="1"/>
          <p:nvPr/>
        </p:nvSpPr>
        <p:spPr>
          <a:xfrm>
            <a:off x="3016826" y="3075057"/>
            <a:ext cx="6158346" cy="707886"/>
          </a:xfrm>
          <a:prstGeom prst="rect">
            <a:avLst/>
          </a:prstGeom>
          <a:noFill/>
        </p:spPr>
        <p:txBody>
          <a:bodyPr wrap="square" rtlCol="0">
            <a:spAutoFit/>
          </a:bodyPr>
          <a:lstStyle/>
          <a:p>
            <a:r>
              <a:rPr lang="en-US" sz="4000" dirty="0"/>
              <a:t>The Church and Social Issues</a:t>
            </a:r>
          </a:p>
        </p:txBody>
      </p:sp>
      <p:sp>
        <p:nvSpPr>
          <p:cNvPr id="6" name="TextBox 5">
            <a:extLst>
              <a:ext uri="{FF2B5EF4-FFF2-40B4-BE49-F238E27FC236}">
                <a16:creationId xmlns:a16="http://schemas.microsoft.com/office/drawing/2014/main" id="{4200A751-D7FD-3923-FA80-A68B370290D3}"/>
              </a:ext>
            </a:extLst>
          </p:cNvPr>
          <p:cNvSpPr txBox="1"/>
          <p:nvPr/>
        </p:nvSpPr>
        <p:spPr>
          <a:xfrm>
            <a:off x="655782" y="4709241"/>
            <a:ext cx="11711709" cy="1323439"/>
          </a:xfrm>
          <a:prstGeom prst="rect">
            <a:avLst/>
          </a:prstGeom>
          <a:noFill/>
        </p:spPr>
        <p:txBody>
          <a:bodyPr wrap="square" rtlCol="0">
            <a:spAutoFit/>
          </a:bodyPr>
          <a:lstStyle/>
          <a:p>
            <a:r>
              <a:rPr lang="en-US" sz="4000" dirty="0"/>
              <a:t>Lesson 1 On the Promotion of Social Righteousness: </a:t>
            </a:r>
          </a:p>
          <a:p>
            <a:r>
              <a:rPr lang="en-US" sz="4000" dirty="0"/>
              <a:t>What Does the Church Have to Do with Social Issues?</a:t>
            </a:r>
          </a:p>
        </p:txBody>
      </p:sp>
    </p:spTree>
    <p:extLst>
      <p:ext uri="{BB962C8B-B14F-4D97-AF65-F5344CB8AC3E}">
        <p14:creationId xmlns:p14="http://schemas.microsoft.com/office/powerpoint/2010/main" val="137337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7D05A2-A327-DDE4-B6CF-E62EB7E9FCCD}"/>
              </a:ext>
            </a:extLst>
          </p:cNvPr>
          <p:cNvSpPr txBox="1"/>
          <p:nvPr/>
        </p:nvSpPr>
        <p:spPr>
          <a:xfrm>
            <a:off x="2124074" y="1057275"/>
            <a:ext cx="7600951" cy="5139869"/>
          </a:xfrm>
          <a:prstGeom prst="rect">
            <a:avLst/>
          </a:prstGeom>
          <a:noFill/>
        </p:spPr>
        <p:txBody>
          <a:bodyPr wrap="square" rtlCol="0">
            <a:spAutoFit/>
          </a:bodyPr>
          <a:lstStyle/>
          <a:p>
            <a:r>
              <a:rPr lang="en-US" sz="4000" dirty="0"/>
              <a:t>Small Group Bible Verses to discuss</a:t>
            </a:r>
          </a:p>
          <a:p>
            <a:endParaRPr lang="en-US" sz="2400" dirty="0"/>
          </a:p>
          <a:p>
            <a:r>
              <a:rPr lang="en-US" sz="2400" dirty="0"/>
              <a:t>			Isaiah 1: 15-18</a:t>
            </a:r>
          </a:p>
          <a:p>
            <a:r>
              <a:rPr lang="en-US" sz="2400" dirty="0"/>
              <a:t>			Isaiah 10: 1-3</a:t>
            </a:r>
          </a:p>
          <a:p>
            <a:endParaRPr lang="en-US" sz="2400" dirty="0"/>
          </a:p>
          <a:p>
            <a:r>
              <a:rPr lang="en-US" sz="2400" dirty="0"/>
              <a:t>			Isaiah 42: 5-9</a:t>
            </a:r>
          </a:p>
          <a:p>
            <a:r>
              <a:rPr lang="en-US" sz="2400" dirty="0"/>
              <a:t>			Isaiah 61: 1-3</a:t>
            </a:r>
          </a:p>
          <a:p>
            <a:endParaRPr lang="en-US" sz="2400" dirty="0"/>
          </a:p>
          <a:p>
            <a:r>
              <a:rPr lang="en-US" sz="2400" dirty="0"/>
              <a:t>			Jeremiah 22: 1-5</a:t>
            </a:r>
          </a:p>
          <a:p>
            <a:r>
              <a:rPr lang="en-US" sz="2400" dirty="0"/>
              <a:t>			Jeremiah 22: 13-16</a:t>
            </a:r>
          </a:p>
          <a:p>
            <a:endParaRPr lang="en-US" sz="2400" dirty="0"/>
          </a:p>
          <a:p>
            <a:r>
              <a:rPr lang="en-US" sz="2400" dirty="0"/>
              <a:t>			Ezekiel 34: 15-16</a:t>
            </a:r>
          </a:p>
          <a:p>
            <a:r>
              <a:rPr lang="en-US" sz="2400" dirty="0"/>
              <a:t>			Micah 6: 6-8</a:t>
            </a:r>
          </a:p>
        </p:txBody>
      </p:sp>
    </p:spTree>
    <p:extLst>
      <p:ext uri="{BB962C8B-B14F-4D97-AF65-F5344CB8AC3E}">
        <p14:creationId xmlns:p14="http://schemas.microsoft.com/office/powerpoint/2010/main" val="74538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B3C1C1-D826-2820-215D-63F8266368E9}"/>
              </a:ext>
            </a:extLst>
          </p:cNvPr>
          <p:cNvPicPr>
            <a:picLocks noChangeAspect="1"/>
          </p:cNvPicPr>
          <p:nvPr/>
        </p:nvPicPr>
        <p:blipFill>
          <a:blip r:embed="rId2"/>
          <a:stretch>
            <a:fillRect/>
          </a:stretch>
        </p:blipFill>
        <p:spPr>
          <a:xfrm>
            <a:off x="3224627" y="643467"/>
            <a:ext cx="574274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23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B56509-A3C7-BAB8-5B9E-43B2F40EA386}"/>
              </a:ext>
            </a:extLst>
          </p:cNvPr>
          <p:cNvSpPr txBox="1"/>
          <p:nvPr/>
        </p:nvSpPr>
        <p:spPr>
          <a:xfrm>
            <a:off x="919163" y="880700"/>
            <a:ext cx="10353674" cy="5909310"/>
          </a:xfrm>
          <a:prstGeom prst="rect">
            <a:avLst/>
          </a:prstGeom>
          <a:noFill/>
        </p:spPr>
        <p:txBody>
          <a:bodyPr wrap="square">
            <a:spAutoFit/>
          </a:bodyPr>
          <a:lstStyle/>
          <a:p>
            <a:r>
              <a:rPr lang="en-US" sz="2400" dirty="0">
                <a:solidFill>
                  <a:srgbClr val="201F1E"/>
                </a:solidFill>
                <a:effectLst/>
                <a:latin typeface="Segoe UI" panose="020B0502040204020203" pitchFamily="34" charset="0"/>
                <a:ea typeface="Calibri" panose="020F0502020204030204" pitchFamily="34" charset="0"/>
              </a:rPr>
              <a:t>Luke 4:14-21</a:t>
            </a:r>
            <a:br>
              <a:rPr lang="en-US" sz="2400" dirty="0">
                <a:solidFill>
                  <a:srgbClr val="201F1E"/>
                </a:solidFill>
                <a:effectLst/>
                <a:latin typeface="Segoe UI" panose="020B0502040204020203" pitchFamily="34" charset="0"/>
                <a:ea typeface="Calibri" panose="020F0502020204030204" pitchFamily="34" charset="0"/>
              </a:rPr>
            </a:br>
            <a:br>
              <a:rPr lang="en-US" sz="2400" dirty="0">
                <a:solidFill>
                  <a:srgbClr val="201F1E"/>
                </a:solidFill>
                <a:effectLst/>
                <a:latin typeface="Segoe UI" panose="020B0502040204020203" pitchFamily="34" charset="0"/>
                <a:ea typeface="Calibri" panose="020F0502020204030204" pitchFamily="34" charset="0"/>
              </a:rPr>
            </a:br>
            <a:r>
              <a:rPr lang="en-US" sz="2400" dirty="0">
                <a:solidFill>
                  <a:srgbClr val="201F1E"/>
                </a:solidFill>
                <a:effectLst/>
                <a:latin typeface="Segoe UI" panose="020B0502040204020203" pitchFamily="34" charset="0"/>
                <a:ea typeface="Calibri" panose="020F0502020204030204" pitchFamily="34" charset="0"/>
              </a:rPr>
              <a:t>“And Jesus returned to Galilee in the power of the Spirit, and news about Him spread through all the surrounding district. And He began teaching in their synagogues and was praised by all. And He came to Nazareth, where He had been brought up; and as was His custom, He entered the synagogue on the Sabbath, and stood up to read. And the book of the prophet Isaiah was handed to Him. And He opened the book and found the place where it was written, “The Spirit of the Lord is upon Me, Because He anointed Me to preach the gospel to the poor. He has sent Me to proclaim release to the captives, And recovery of sight to the blind, To set free those who are oppressed, To proclaim the favorable year of the Lord.” And He closed the book, gave it back to the attendant and sat down; and the eyes of all in the synagogue were fixed on Him. And He began to say to them, “Today this Scripture has been fulfilled in your hearing.””</a:t>
            </a:r>
            <a:br>
              <a:rPr lang="en-US" sz="1800" dirty="0">
                <a:solidFill>
                  <a:srgbClr val="201F1E"/>
                </a:solidFill>
                <a:effectLst/>
                <a:latin typeface="Segoe UI" panose="020B0502040204020203" pitchFamily="34" charset="0"/>
                <a:ea typeface="Calibri" panose="020F0502020204030204" pitchFamily="34" charset="0"/>
              </a:rPr>
            </a:br>
            <a:endParaRPr lang="en-US" dirty="0"/>
          </a:p>
        </p:txBody>
      </p:sp>
    </p:spTree>
    <p:extLst>
      <p:ext uri="{BB962C8B-B14F-4D97-AF65-F5344CB8AC3E}">
        <p14:creationId xmlns:p14="http://schemas.microsoft.com/office/powerpoint/2010/main" val="204924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2DEBEE-BE7B-D6CD-1509-CA57A34CA7DE}"/>
              </a:ext>
            </a:extLst>
          </p:cNvPr>
          <p:cNvSpPr txBox="1"/>
          <p:nvPr/>
        </p:nvSpPr>
        <p:spPr>
          <a:xfrm>
            <a:off x="923638" y="2172115"/>
            <a:ext cx="10492508" cy="721736"/>
          </a:xfrm>
          <a:prstGeom prst="rect">
            <a:avLst/>
          </a:prstGeom>
          <a:noFill/>
        </p:spPr>
        <p:txBody>
          <a:bodyPr wrap="square">
            <a:spAutoFit/>
          </a:bodyPr>
          <a:lstStyle/>
          <a:p>
            <a:pPr marL="0" marR="0">
              <a:lnSpc>
                <a:spcPct val="107000"/>
              </a:lnSpc>
              <a:spcBef>
                <a:spcPts val="0"/>
              </a:spcBef>
              <a:spcAft>
                <a:spcPts val="800"/>
              </a:spcAft>
              <a:tabLst>
                <a:tab pos="4572000" algn="l"/>
              </a:tabLst>
            </a:pPr>
            <a:r>
              <a:rPr lang="en-US" sz="4000" dirty="0">
                <a:effectLst/>
                <a:latin typeface="Calibri" panose="020F0502020204030204" pitchFamily="34" charset="0"/>
                <a:ea typeface="Calibri" panose="020F0502020204030204" pitchFamily="34" charset="0"/>
                <a:cs typeface="Times New Roman" panose="02020603050405020304" pitchFamily="18" charset="0"/>
              </a:rPr>
              <a:t>In what ways does Jesus challenge and respond?</a:t>
            </a:r>
          </a:p>
        </p:txBody>
      </p:sp>
    </p:spTree>
    <p:extLst>
      <p:ext uri="{BB962C8B-B14F-4D97-AF65-F5344CB8AC3E}">
        <p14:creationId xmlns:p14="http://schemas.microsoft.com/office/powerpoint/2010/main" val="357192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DC7BCB-6C16-70EA-7988-CD28FFE85C36}"/>
              </a:ext>
            </a:extLst>
          </p:cNvPr>
          <p:cNvPicPr>
            <a:picLocks noChangeAspect="1"/>
          </p:cNvPicPr>
          <p:nvPr/>
        </p:nvPicPr>
        <p:blipFill>
          <a:blip r:embed="rId2"/>
          <a:stretch>
            <a:fillRect/>
          </a:stretch>
        </p:blipFill>
        <p:spPr>
          <a:xfrm>
            <a:off x="3350950" y="296694"/>
            <a:ext cx="5490099" cy="5992859"/>
          </a:xfrm>
          <a:prstGeom prst="rect">
            <a:avLst/>
          </a:prstGeom>
          <a:ln>
            <a:noFill/>
          </a:ln>
        </p:spPr>
      </p:pic>
    </p:spTree>
    <p:extLst>
      <p:ext uri="{BB962C8B-B14F-4D97-AF65-F5344CB8AC3E}">
        <p14:creationId xmlns:p14="http://schemas.microsoft.com/office/powerpoint/2010/main" val="236614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096F51-F644-428C-26CD-FB49612A5B8B}"/>
              </a:ext>
            </a:extLst>
          </p:cNvPr>
          <p:cNvPicPr>
            <a:picLocks noChangeAspect="1"/>
          </p:cNvPicPr>
          <p:nvPr/>
        </p:nvPicPr>
        <p:blipFill>
          <a:blip r:embed="rId2"/>
          <a:stretch>
            <a:fillRect/>
          </a:stretch>
        </p:blipFill>
        <p:spPr>
          <a:xfrm>
            <a:off x="3425275" y="225764"/>
            <a:ext cx="5065226" cy="6406471"/>
          </a:xfrm>
          <a:prstGeom prst="rect">
            <a:avLst/>
          </a:prstGeom>
          <a:ln>
            <a:noFill/>
          </a:ln>
        </p:spPr>
      </p:pic>
    </p:spTree>
    <p:extLst>
      <p:ext uri="{BB962C8B-B14F-4D97-AF65-F5344CB8AC3E}">
        <p14:creationId xmlns:p14="http://schemas.microsoft.com/office/powerpoint/2010/main" val="96512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9387C6F-9119-63FE-4638-D61BBB695BD2}"/>
              </a:ext>
            </a:extLst>
          </p:cNvPr>
          <p:cNvPicPr>
            <a:picLocks noChangeAspect="1"/>
          </p:cNvPicPr>
          <p:nvPr/>
        </p:nvPicPr>
        <p:blipFill>
          <a:blip r:embed="rId2"/>
          <a:stretch>
            <a:fillRect/>
          </a:stretch>
        </p:blipFill>
        <p:spPr>
          <a:xfrm>
            <a:off x="3516225" y="367695"/>
            <a:ext cx="4945154" cy="6445000"/>
          </a:xfrm>
          <a:prstGeom prst="rect">
            <a:avLst/>
          </a:prstGeom>
          <a:ln>
            <a:noFill/>
          </a:ln>
        </p:spPr>
      </p:pic>
    </p:spTree>
    <p:extLst>
      <p:ext uri="{BB962C8B-B14F-4D97-AF65-F5344CB8AC3E}">
        <p14:creationId xmlns:p14="http://schemas.microsoft.com/office/powerpoint/2010/main" val="3564908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24FB7B-1DA5-C6F5-C280-DC74B605A07B}"/>
              </a:ext>
            </a:extLst>
          </p:cNvPr>
          <p:cNvSpPr txBox="1"/>
          <p:nvPr/>
        </p:nvSpPr>
        <p:spPr>
          <a:xfrm>
            <a:off x="3445164" y="868218"/>
            <a:ext cx="4930837" cy="707886"/>
          </a:xfrm>
          <a:prstGeom prst="rect">
            <a:avLst/>
          </a:prstGeom>
          <a:noFill/>
        </p:spPr>
        <p:txBody>
          <a:bodyPr wrap="none" rtlCol="0">
            <a:spAutoFit/>
          </a:bodyPr>
          <a:lstStyle/>
          <a:p>
            <a:r>
              <a:rPr lang="en-US" sz="4000" dirty="0"/>
              <a:t>Hymn “Live into Hope”</a:t>
            </a:r>
          </a:p>
        </p:txBody>
      </p:sp>
      <p:sp>
        <p:nvSpPr>
          <p:cNvPr id="4" name="TextBox 3">
            <a:extLst>
              <a:ext uri="{FF2B5EF4-FFF2-40B4-BE49-F238E27FC236}">
                <a16:creationId xmlns:a16="http://schemas.microsoft.com/office/drawing/2014/main" id="{905D8AC4-C29D-EF32-C43F-736E1141E4DD}"/>
              </a:ext>
            </a:extLst>
          </p:cNvPr>
          <p:cNvSpPr txBox="1"/>
          <p:nvPr/>
        </p:nvSpPr>
        <p:spPr>
          <a:xfrm>
            <a:off x="3048000" y="2277147"/>
            <a:ext cx="6096000" cy="2585323"/>
          </a:xfrm>
          <a:prstGeom prst="rect">
            <a:avLst/>
          </a:prstGeom>
          <a:noFill/>
        </p:spPr>
        <p:txBody>
          <a:bodyPr wrap="square">
            <a:spAutoFit/>
          </a:bodyPr>
          <a:lstStyle/>
          <a:p>
            <a:r>
              <a:rPr lang="en-US" dirty="0">
                <a:hlinkClick r:id="rId2"/>
              </a:rPr>
              <a:t>https://www.bing.com/ck/a?!&amp;&amp;p=c4ca9090397f0d60JmltdHM9MTY2NDg0MTYwMCZpZ3VpZD0yNTM2NTVmYS0wNWFmLTZjODYtMDIyYS00NGI3MDQzOTZkMGYmaW5zaWQ9NTQ1Nw&amp;ptn=3&amp;hsh=3&amp;fclid=253655fa-05af-6c86-022a-44b704396d0f&amp;u=a1L3ZpZGVvcy9zZWFyY2g_cT1oeW1uK2xpdmUraW50bytob3BlJnZpZXc9ZGV0YWlsJm1pZD03N0U5N0FBMjA3QzA2MDdDMDUwOTc3RTk3QUEyMDdDMDYwN0MwNTA5JkZPUk09VklSRQ&amp;ntb=1</a:t>
            </a:r>
            <a:endParaRPr lang="en-US" dirty="0"/>
          </a:p>
          <a:p>
            <a:endParaRPr lang="en-US" dirty="0"/>
          </a:p>
        </p:txBody>
      </p:sp>
    </p:spTree>
    <p:extLst>
      <p:ext uri="{BB962C8B-B14F-4D97-AF65-F5344CB8AC3E}">
        <p14:creationId xmlns:p14="http://schemas.microsoft.com/office/powerpoint/2010/main" val="292961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CBB221-585B-0C97-D855-2AF7913BCCCB}"/>
              </a:ext>
            </a:extLst>
          </p:cNvPr>
          <p:cNvSpPr txBox="1"/>
          <p:nvPr/>
        </p:nvSpPr>
        <p:spPr>
          <a:xfrm>
            <a:off x="1750291" y="625828"/>
            <a:ext cx="8691418" cy="5606343"/>
          </a:xfrm>
          <a:prstGeom prst="rect">
            <a:avLst/>
          </a:prstGeom>
          <a:noFill/>
        </p:spPr>
        <p:txBody>
          <a:bodyPr wrap="square" rtlCol="0">
            <a:spAutoFit/>
          </a:bodyPr>
          <a:lstStyle/>
          <a:p>
            <a:pPr marL="0" marR="0">
              <a:lnSpc>
                <a:spcPct val="107000"/>
              </a:lnSpc>
              <a:spcBef>
                <a:spcPts val="0"/>
              </a:spcBef>
              <a:spcAft>
                <a:spcPts val="800"/>
              </a:spcAft>
            </a:pPr>
            <a:r>
              <a:rPr lang="en-US" sz="3600"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Isaiah 61:1</a:t>
            </a:r>
          </a:p>
          <a:p>
            <a:pPr marL="0" marR="0">
              <a:lnSpc>
                <a:spcPct val="107000"/>
              </a:lnSpc>
              <a:spcBef>
                <a:spcPts val="0"/>
              </a:spcBef>
              <a:spcAft>
                <a:spcPts val="800"/>
              </a:spcAft>
            </a:pPr>
            <a:br>
              <a:rPr lang="en-US" sz="3600"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br>
            <a:r>
              <a:rPr lang="en-US" sz="3600"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“The Spirit of the Lord God is upon me, Because the Lord has anointed me To bring good news to the afflicted; He has sent me to bind up the brokenhearted, To proclaim liberty to captives And freedom to prisoners;”</a:t>
            </a: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54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5A47C-DD28-CB1D-9ED5-21A9C3A0158E}"/>
              </a:ext>
            </a:extLst>
          </p:cNvPr>
          <p:cNvSpPr txBox="1"/>
          <p:nvPr/>
        </p:nvSpPr>
        <p:spPr>
          <a:xfrm>
            <a:off x="3048000" y="309172"/>
            <a:ext cx="6096000" cy="6239657"/>
          </a:xfrm>
          <a:prstGeom prst="rect">
            <a:avLst/>
          </a:prstGeom>
          <a:noFill/>
        </p:spPr>
        <p:txBody>
          <a:bodyPr wrap="square">
            <a:spAutoFit/>
          </a:bodyPr>
          <a:lstStyle/>
          <a:p>
            <a:pPr marL="800100" marR="0" indent="-8001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Oct 9	Lesson 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the Promotion of Social Righteousness: What Does the Church Have to Does with Social Issues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indent="-8001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Nov 20	Lesson Two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Discipleship in the Public Sphere: Shaping Christian Identity and Vocation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indent="-74295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Jan 15	Lesson Three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Practicing Public Life: How Christians Engage Social Issues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indent="-74295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Feb 19	Lesson Four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Sin: Embracing Limitations and Brokenness in Social Engagement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indent="-74295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Mar 26 	Lesson Five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Hope: Participating in God’s Work of Transforming the World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indent="-74295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April 30	Lesson Six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Food and Faith: A Case Study on the Church and Social Issues</a:t>
            </a:r>
            <a:endParaRPr lang="en-US" dirty="0"/>
          </a:p>
        </p:txBody>
      </p:sp>
    </p:spTree>
    <p:extLst>
      <p:ext uri="{BB962C8B-B14F-4D97-AF65-F5344CB8AC3E}">
        <p14:creationId xmlns:p14="http://schemas.microsoft.com/office/powerpoint/2010/main" val="376978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EBC981-698F-732B-C41A-1D154651506A}"/>
              </a:ext>
            </a:extLst>
          </p:cNvPr>
          <p:cNvSpPr txBox="1"/>
          <p:nvPr/>
        </p:nvSpPr>
        <p:spPr>
          <a:xfrm>
            <a:off x="757382" y="505724"/>
            <a:ext cx="10418618" cy="6066469"/>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relationship between Christian faith and the political realm makes some of us a little nervous.”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Why?</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How do you respond to the question?</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What causes uneasiness in you and other people of faith?</a:t>
            </a:r>
          </a:p>
        </p:txBody>
      </p:sp>
    </p:spTree>
    <p:extLst>
      <p:ext uri="{BB962C8B-B14F-4D97-AF65-F5344CB8AC3E}">
        <p14:creationId xmlns:p14="http://schemas.microsoft.com/office/powerpoint/2010/main" val="286096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C725AC-F8F0-58AD-D998-BD75B44CD97A}"/>
              </a:ext>
            </a:extLst>
          </p:cNvPr>
          <p:cNvPicPr>
            <a:picLocks noChangeAspect="1"/>
          </p:cNvPicPr>
          <p:nvPr/>
        </p:nvPicPr>
        <p:blipFill>
          <a:blip r:embed="rId2"/>
          <a:stretch>
            <a:fillRect/>
          </a:stretch>
        </p:blipFill>
        <p:spPr>
          <a:xfrm>
            <a:off x="643467" y="1362029"/>
            <a:ext cx="10905066" cy="4133942"/>
          </a:xfrm>
          <a:prstGeom prst="rect">
            <a:avLst/>
          </a:prstGeom>
          <a:ln>
            <a:noFill/>
          </a:ln>
        </p:spPr>
      </p:pic>
    </p:spTree>
    <p:extLst>
      <p:ext uri="{BB962C8B-B14F-4D97-AF65-F5344CB8AC3E}">
        <p14:creationId xmlns:p14="http://schemas.microsoft.com/office/powerpoint/2010/main" val="121931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93087C-7AF6-A16F-F72B-056F85D19948}"/>
              </a:ext>
            </a:extLst>
          </p:cNvPr>
          <p:cNvSpPr txBox="1"/>
          <p:nvPr/>
        </p:nvSpPr>
        <p:spPr>
          <a:xfrm>
            <a:off x="1443037" y="689072"/>
            <a:ext cx="9305925" cy="1354217"/>
          </a:xfrm>
          <a:prstGeom prst="rect">
            <a:avLst/>
          </a:prstGeom>
          <a:noFill/>
        </p:spPr>
        <p:txBody>
          <a:bodyPr wrap="square">
            <a:spAutoFit/>
          </a:bodyPr>
          <a:lstStyle/>
          <a:p>
            <a:pPr marL="0" marR="0" algn="ctr">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Standing in two places at once</a:t>
            </a:r>
          </a:p>
          <a:p>
            <a:pPr marL="0" marR="0">
              <a:lnSpc>
                <a:spcPct val="107000"/>
              </a:lnSpc>
              <a:spcBef>
                <a:spcPts val="0"/>
              </a:spcBef>
              <a:spcAft>
                <a:spcPts val="800"/>
              </a:spcAft>
              <a:tabLst>
                <a:tab pos="4572000" algn="l"/>
              </a:tabLst>
            </a:pPr>
            <a:r>
              <a:rPr lang="en-US" sz="3600" u="sng" dirty="0">
                <a:effectLst/>
                <a:latin typeface="Calibri" panose="020F0502020204030204" pitchFamily="34" charset="0"/>
                <a:ea typeface="Calibri" panose="020F0502020204030204" pitchFamily="34" charset="0"/>
                <a:cs typeface="Times New Roman" panose="02020603050405020304" pitchFamily="18" charset="0"/>
              </a:rPr>
              <a:t>As an individual</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Our church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32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3AB48-D653-1765-22C9-7EA2730E70DA}"/>
              </a:ext>
            </a:extLst>
          </p:cNvPr>
          <p:cNvSpPr txBox="1"/>
          <p:nvPr/>
        </p:nvSpPr>
        <p:spPr>
          <a:xfrm>
            <a:off x="1047750" y="1478011"/>
            <a:ext cx="10248899" cy="2539798"/>
          </a:xfrm>
          <a:prstGeom prst="rect">
            <a:avLst/>
          </a:prstGeom>
          <a:noFill/>
        </p:spPr>
        <p:txBody>
          <a:bodyPr wrap="square">
            <a:spAutoFit/>
          </a:bodyPr>
          <a:lstStyle/>
          <a:p>
            <a:pPr marL="0" marR="0">
              <a:lnSpc>
                <a:spcPct val="107000"/>
              </a:lnSpc>
              <a:spcBef>
                <a:spcPts val="0"/>
              </a:spcBef>
              <a:spcAft>
                <a:spcPts val="800"/>
              </a:spcAft>
              <a:tabLst>
                <a:tab pos="45720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Christian discipleship is the lifelong process of asking, ‘What is God inviting us to see, in this situation? </a:t>
            </a:r>
          </a:p>
          <a:p>
            <a:pPr marL="0" marR="0">
              <a:lnSpc>
                <a:spcPct val="107000"/>
              </a:lnSpc>
              <a:spcBef>
                <a:spcPts val="0"/>
              </a:spcBef>
              <a:spcAft>
                <a:spcPts val="800"/>
              </a:spcAft>
              <a:tabLst>
                <a:tab pos="45720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And how is God inviting us to engage and speak about these matters?’</a:t>
            </a:r>
          </a:p>
        </p:txBody>
      </p:sp>
    </p:spTree>
    <p:extLst>
      <p:ext uri="{BB962C8B-B14F-4D97-AF65-F5344CB8AC3E}">
        <p14:creationId xmlns:p14="http://schemas.microsoft.com/office/powerpoint/2010/main" val="262084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4DC8A7-0D69-9AEC-48FD-89C6E3701BE8}"/>
              </a:ext>
            </a:extLst>
          </p:cNvPr>
          <p:cNvSpPr txBox="1"/>
          <p:nvPr/>
        </p:nvSpPr>
        <p:spPr>
          <a:xfrm>
            <a:off x="1685925" y="1474738"/>
            <a:ext cx="8820150" cy="4308872"/>
          </a:xfrm>
          <a:prstGeom prst="rect">
            <a:avLst/>
          </a:prstGeom>
          <a:noFill/>
        </p:spPr>
        <p:txBody>
          <a:bodyPr wrap="square">
            <a:spAutoFit/>
          </a:bodyPr>
          <a:lstStyle/>
          <a:p>
            <a:r>
              <a:rPr lang="en-US" sz="3200" dirty="0">
                <a:solidFill>
                  <a:srgbClr val="201F1E"/>
                </a:solidFill>
                <a:effectLst/>
                <a:latin typeface="Segoe UI" panose="020B0502040204020203" pitchFamily="34" charset="0"/>
                <a:ea typeface="Calibri" panose="020F0502020204030204" pitchFamily="34" charset="0"/>
              </a:rPr>
              <a:t>Amos 5:14-15, 21-24</a:t>
            </a:r>
            <a:br>
              <a:rPr lang="en-US" sz="3200" dirty="0">
                <a:solidFill>
                  <a:srgbClr val="201F1E"/>
                </a:solidFill>
                <a:effectLst/>
                <a:latin typeface="Segoe UI" panose="020B0502040204020203" pitchFamily="34" charset="0"/>
                <a:ea typeface="Calibri" panose="020F0502020204030204" pitchFamily="34" charset="0"/>
              </a:rPr>
            </a:br>
            <a:br>
              <a:rPr lang="en-US" sz="3200" dirty="0">
                <a:solidFill>
                  <a:srgbClr val="201F1E"/>
                </a:solidFill>
                <a:effectLst/>
                <a:latin typeface="Segoe UI" panose="020B0502040204020203" pitchFamily="34" charset="0"/>
                <a:ea typeface="Calibri" panose="020F0502020204030204" pitchFamily="34" charset="0"/>
              </a:rPr>
            </a:br>
            <a:r>
              <a:rPr lang="en-US" sz="3200" dirty="0">
                <a:solidFill>
                  <a:srgbClr val="201F1E"/>
                </a:solidFill>
                <a:effectLst/>
                <a:latin typeface="Segoe UI" panose="020B0502040204020203" pitchFamily="34" charset="0"/>
                <a:ea typeface="Calibri" panose="020F0502020204030204" pitchFamily="34" charset="0"/>
              </a:rPr>
              <a:t>“Seek good and not evil, that you may live; And thus may the Lord God of hosts be with you, Just as you have said! Hate evil, love good, And establish justice in the gate! Perhaps the Lord God of hosts May be gracious to the remnant of Joseph.”</a:t>
            </a:r>
            <a:br>
              <a:rPr lang="en-US" sz="1800" dirty="0">
                <a:solidFill>
                  <a:srgbClr val="201F1E"/>
                </a:solidFill>
                <a:effectLst/>
                <a:latin typeface="Segoe UI" panose="020B0502040204020203" pitchFamily="34" charset="0"/>
                <a:ea typeface="Calibri" panose="020F0502020204030204" pitchFamily="34" charset="0"/>
              </a:rPr>
            </a:br>
            <a:endParaRPr lang="en-US" dirty="0"/>
          </a:p>
        </p:txBody>
      </p:sp>
    </p:spTree>
    <p:extLst>
      <p:ext uri="{BB962C8B-B14F-4D97-AF65-F5344CB8AC3E}">
        <p14:creationId xmlns:p14="http://schemas.microsoft.com/office/powerpoint/2010/main" val="279798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C82EF-FEED-9AE4-5C15-641AA8588834}"/>
              </a:ext>
            </a:extLst>
          </p:cNvPr>
          <p:cNvSpPr txBox="1"/>
          <p:nvPr/>
        </p:nvSpPr>
        <p:spPr>
          <a:xfrm>
            <a:off x="1285875" y="1608501"/>
            <a:ext cx="9620250" cy="3640997"/>
          </a:xfrm>
          <a:prstGeom prst="rect">
            <a:avLst/>
          </a:prstGeom>
          <a:noFill/>
        </p:spPr>
        <p:txBody>
          <a:bodyPr wrap="square">
            <a:sp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did the prophet see in their situation? </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words of God was the prophet given to speak? </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“new form of community” does God wish to bring into being? </a:t>
            </a:r>
          </a:p>
        </p:txBody>
      </p:sp>
    </p:spTree>
    <p:extLst>
      <p:ext uri="{BB962C8B-B14F-4D97-AF65-F5344CB8AC3E}">
        <p14:creationId xmlns:p14="http://schemas.microsoft.com/office/powerpoint/2010/main" val="2604262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2655</TotalTime>
  <Words>696</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Anderson</dc:creator>
  <cp:lastModifiedBy>Cecilia Anderson</cp:lastModifiedBy>
  <cp:revision>2</cp:revision>
  <dcterms:created xsi:type="dcterms:W3CDTF">2022-10-04T18:09:54Z</dcterms:created>
  <dcterms:modified xsi:type="dcterms:W3CDTF">2022-10-06T14:25:13Z</dcterms:modified>
</cp:coreProperties>
</file>