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9" r:id="rId4"/>
    <p:sldId id="278" r:id="rId5"/>
    <p:sldId id="260" r:id="rId6"/>
    <p:sldId id="280" r:id="rId7"/>
    <p:sldId id="258" r:id="rId8"/>
    <p:sldId id="263" r:id="rId9"/>
    <p:sldId id="281" r:id="rId10"/>
    <p:sldId id="274" r:id="rId11"/>
    <p:sldId id="282" r:id="rId12"/>
    <p:sldId id="262" r:id="rId13"/>
    <p:sldId id="264" r:id="rId14"/>
    <p:sldId id="283" r:id="rId15"/>
    <p:sldId id="269" r:id="rId16"/>
    <p:sldId id="268" r:id="rId17"/>
    <p:sldId id="284" r:id="rId18"/>
    <p:sldId id="270" r:id="rId19"/>
    <p:sldId id="267" r:id="rId20"/>
    <p:sldId id="285" r:id="rId21"/>
    <p:sldId id="275" r:id="rId22"/>
    <p:sldId id="286" r:id="rId23"/>
    <p:sldId id="287" r:id="rId24"/>
    <p:sldId id="271" r:id="rId25"/>
    <p:sldId id="265" r:id="rId26"/>
    <p:sldId id="288" r:id="rId27"/>
    <p:sldId id="266" r:id="rId28"/>
    <p:sldId id="289" r:id="rId29"/>
    <p:sldId id="276" r:id="rId30"/>
    <p:sldId id="273" r:id="rId31"/>
    <p:sldId id="290"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11/1/2021</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0634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11/1/2021</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09828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11/1/2021</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21271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11/1/2021</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77828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11/1/2021</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234649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11/1/2021</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62583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11/1/2021</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96349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11/1/2021</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08579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11/1/2021</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26747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11/1/2021</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98095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11/1/2021</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05694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11/1/2021</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7007907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istory.pcusa.org/rs"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history.pcusa.org/history-online/exhibits/philipp-melanchthon-german-reformer-page-5"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history.pcusa.org/history-online/exhibits/martin-luther-founder-german-reformation-page-3" TargetMode="External"/><Relationship Id="rId2" Type="http://schemas.openxmlformats.org/officeDocument/2006/relationships/hyperlink" Target="https://www.history.pcusa.org/history-online/exhibits/desiderius-erasmus-humanist-rotterdam-page-2" TargetMode="Externa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s://www.history.pcusa.org/history-online/exhibits/ulrich-zwingli-swiss-reformer-page-4"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hyperlink" Target="https://www.history.pcusa.org/history-online/exhibits/john-knox-scottish-reformer-page-8" TargetMode="External"/><Relationship Id="rId3" Type="http://schemas.openxmlformats.org/officeDocument/2006/relationships/hyperlink" Target="https://www.history.pcusa.org/history-online/exhibits/martin-luther-founder-german-reformation-page-3" TargetMode="External"/><Relationship Id="rId7" Type="http://schemas.openxmlformats.org/officeDocument/2006/relationships/hyperlink" Target="https://www.history.pcusa.org/history-online/exhibits/the%CC%81odore-de-be%CC%80ze-french-calvinist-theologian-page-7" TargetMode="External"/><Relationship Id="rId2" Type="http://schemas.openxmlformats.org/officeDocument/2006/relationships/hyperlink" Target="https://www.history.pcusa.org/history-online/exhibits/desiderius-erasmus-humanist-rotterdam-page-2" TargetMode="External"/><Relationship Id="rId1" Type="http://schemas.openxmlformats.org/officeDocument/2006/relationships/slideLayout" Target="../slideLayouts/slideLayout8.xml"/><Relationship Id="rId6" Type="http://schemas.openxmlformats.org/officeDocument/2006/relationships/hyperlink" Target="https://www.history.pcusa.org/history-online/exhibits/john-calvin-french-theologian-and-reformer-page-6" TargetMode="External"/><Relationship Id="rId5" Type="http://schemas.openxmlformats.org/officeDocument/2006/relationships/hyperlink" Target="https://www.history.pcusa.org/history-online/exhibits/philipp-melanchthon-german-reformer-page-5" TargetMode="External"/><Relationship Id="rId4" Type="http://schemas.openxmlformats.org/officeDocument/2006/relationships/hyperlink" Target="https://www.history.pcusa.org/history-online/exhibits/ulrich-zwingli-swiss-reformer-page-4" TargetMode="External"/><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history.pcusa.org/history-online/exhibits/martin-luther-founder-german-reformation-page-3" TargetMode="External"/><Relationship Id="rId2" Type="http://schemas.openxmlformats.org/officeDocument/2006/relationships/hyperlink" Target="https://www.history.pcusa.org/history-online/exhibits/desiderius-erasmus-humanist-rotterdam-page-2"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history.pcusa.org/history-online/exhibits/john-calvin-french-theologian-and-reformer-page-6"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www.history.pcusa.org/history-online/exhibits/desiderius-erasmus-humanist-rotterdam-page-2"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history.pcusa.org/history-online/exhibits/john-calvin-french-theologian-and-reformer-page-6"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8">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10">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2" name="Straight Connector 11">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14">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7"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9" name="Rectangle 18">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4727BA-2777-4823-88E1-1B4B61968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B0E0E5-A956-4B80-A317-E670B96C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3" descr="Front steps and columns of a majestic city building">
            <a:extLst>
              <a:ext uri="{FF2B5EF4-FFF2-40B4-BE49-F238E27FC236}">
                <a16:creationId xmlns:a16="http://schemas.microsoft.com/office/drawing/2014/main" id="{E15DFF2E-27C6-4EE2-A823-817FB0F15FBA}"/>
              </a:ext>
            </a:extLst>
          </p:cNvPr>
          <p:cNvPicPr>
            <a:picLocks noChangeAspect="1"/>
          </p:cNvPicPr>
          <p:nvPr/>
        </p:nvPicPr>
        <p:blipFill rotWithShape="1">
          <a:blip r:embed="rId2">
            <a:alphaModFix amt="40000"/>
          </a:blip>
          <a:srcRect b="15540"/>
          <a:stretch/>
        </p:blipFill>
        <p:spPr>
          <a:xfrm>
            <a:off x="20" y="-1"/>
            <a:ext cx="12191980" cy="6873463"/>
          </a:xfrm>
          <a:prstGeom prst="rect">
            <a:avLst/>
          </a:prstGeom>
          <a:ln w="12700">
            <a:noFill/>
          </a:ln>
        </p:spPr>
      </p:pic>
      <p:grpSp>
        <p:nvGrpSpPr>
          <p:cNvPr id="25" name="Group 24">
            <a:extLst>
              <a:ext uri="{FF2B5EF4-FFF2-40B4-BE49-F238E27FC236}">
                <a16:creationId xmlns:a16="http://schemas.microsoft.com/office/drawing/2014/main" id="{68142369-1172-4897-98AF-7E16842C4A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26" name="Straight Connector 25">
              <a:extLst>
                <a:ext uri="{FF2B5EF4-FFF2-40B4-BE49-F238E27FC236}">
                  <a16:creationId xmlns:a16="http://schemas.microsoft.com/office/drawing/2014/main" id="{6B4EC643-469D-49F7-B2C7-FA3DA6FFA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3C04565-7FC8-416F-9C08-F430D337F8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BD8DCF-6634-460D-AA2E-1357451FBA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C9175-245B-4886-A4F2-EEA53C13F5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Graphic 33">
              <a:extLst>
                <a:ext uri="{FF2B5EF4-FFF2-40B4-BE49-F238E27FC236}">
                  <a16:creationId xmlns:a16="http://schemas.microsoft.com/office/drawing/2014/main" id="{BC567658-11B8-4D35-89AE-B73534669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Graphic 33">
              <a:extLst>
                <a:ext uri="{FF2B5EF4-FFF2-40B4-BE49-F238E27FC236}">
                  <a16:creationId xmlns:a16="http://schemas.microsoft.com/office/drawing/2014/main" id="{B2AAA79A-1602-4193-8170-9C436D9C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7B112CF2-FA94-45AE-9D7F-D85B9230975D}"/>
              </a:ext>
            </a:extLst>
          </p:cNvPr>
          <p:cNvSpPr>
            <a:spLocks noGrp="1"/>
          </p:cNvSpPr>
          <p:nvPr>
            <p:ph type="ctrTitle"/>
          </p:nvPr>
        </p:nvSpPr>
        <p:spPr>
          <a:xfrm>
            <a:off x="841248" y="876303"/>
            <a:ext cx="8817102" cy="2978517"/>
          </a:xfrm>
        </p:spPr>
        <p:txBody>
          <a:bodyPr vert="horz" lIns="91440" tIns="45720" rIns="91440" bIns="45720" rtlCol="0" anchor="b">
            <a:normAutofit/>
          </a:bodyPr>
          <a:lstStyle/>
          <a:p>
            <a:r>
              <a:rPr lang="en-US" sz="4400" dirty="0">
                <a:solidFill>
                  <a:srgbClr val="FFFFFF"/>
                </a:solidFill>
              </a:rPr>
              <a:t>Reformation Sunday</a:t>
            </a:r>
            <a:br>
              <a:rPr lang="en-US" sz="4400" dirty="0">
                <a:solidFill>
                  <a:srgbClr val="FFFFFF"/>
                </a:solidFill>
              </a:rPr>
            </a:br>
            <a:r>
              <a:rPr lang="en-US" sz="4400" dirty="0">
                <a:solidFill>
                  <a:srgbClr val="FFFFFF"/>
                </a:solidFill>
              </a:rPr>
              <a:t>Oct 31, 2021</a:t>
            </a:r>
          </a:p>
        </p:txBody>
      </p:sp>
      <p:sp>
        <p:nvSpPr>
          <p:cNvPr id="3" name="Subtitle 2">
            <a:extLst>
              <a:ext uri="{FF2B5EF4-FFF2-40B4-BE49-F238E27FC236}">
                <a16:creationId xmlns:a16="http://schemas.microsoft.com/office/drawing/2014/main" id="{99E7D9D4-063D-4084-8F37-CC581C0A7A4D}"/>
              </a:ext>
            </a:extLst>
          </p:cNvPr>
          <p:cNvSpPr>
            <a:spLocks noGrp="1"/>
          </p:cNvSpPr>
          <p:nvPr>
            <p:ph type="subTitle" idx="1"/>
          </p:nvPr>
        </p:nvSpPr>
        <p:spPr>
          <a:xfrm>
            <a:off x="841248" y="4105835"/>
            <a:ext cx="8817102" cy="1918725"/>
          </a:xfrm>
        </p:spPr>
        <p:txBody>
          <a:bodyPr vert="horz" lIns="91440" tIns="45720" rIns="91440" bIns="45720" rtlCol="0">
            <a:normAutofit/>
          </a:bodyPr>
          <a:lstStyle/>
          <a:p>
            <a:pPr indent="-228600">
              <a:buFont typeface="Arial" panose="020B0604020202020204" pitchFamily="34" charset="0"/>
              <a:buChar char="•"/>
            </a:pPr>
            <a:r>
              <a:rPr lang="en-US" dirty="0">
                <a:solidFill>
                  <a:srgbClr val="FFFFFF"/>
                </a:solidFill>
              </a:rPr>
              <a:t>Connections and Disconnections in the Protestant Reformation</a:t>
            </a:r>
          </a:p>
          <a:p>
            <a:pPr indent="-228600">
              <a:buFont typeface="Arial" panose="020B0604020202020204" pitchFamily="34" charset="0"/>
              <a:buChar char="•"/>
            </a:pPr>
            <a:endParaRPr lang="en-US" dirty="0">
              <a:solidFill>
                <a:srgbClr val="FFFFFF"/>
              </a:solidFill>
            </a:endParaRPr>
          </a:p>
          <a:p>
            <a:pPr indent="-228600">
              <a:buFont typeface="Arial" panose="020B0604020202020204" pitchFamily="34" charset="0"/>
              <a:buChar char="•"/>
            </a:pPr>
            <a:r>
              <a:rPr lang="en-US" dirty="0">
                <a:solidFill>
                  <a:srgbClr val="FFFFFF"/>
                </a:solidFill>
                <a:hlinkClick r:id="rId3"/>
              </a:rPr>
              <a:t>www.history.pcusa.org/rs</a:t>
            </a:r>
            <a:endParaRPr lang="en-US" dirty="0">
              <a:solidFill>
                <a:srgbClr val="FFFFFF"/>
              </a:solidFill>
            </a:endParaRPr>
          </a:p>
          <a:p>
            <a:pPr indent="-228600">
              <a:buFont typeface="Arial" panose="020B0604020202020204" pitchFamily="34" charset="0"/>
              <a:buChar char="•"/>
            </a:pPr>
            <a:r>
              <a:rPr lang="en-US" dirty="0" err="1">
                <a:solidFill>
                  <a:srgbClr val="FFFFFF"/>
                </a:solidFill>
              </a:rPr>
              <a:t>Charile</a:t>
            </a:r>
            <a:r>
              <a:rPr lang="en-US" dirty="0">
                <a:solidFill>
                  <a:srgbClr val="FFFFFF"/>
                </a:solidFill>
              </a:rPr>
              <a:t> Herrick</a:t>
            </a:r>
          </a:p>
          <a:p>
            <a:pPr indent="-22860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287849211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86DFB4-E4F3-4D10-ACD2-DBC9B15261E5}"/>
              </a:ext>
            </a:extLst>
          </p:cNvPr>
          <p:cNvSpPr txBox="1"/>
          <p:nvPr/>
        </p:nvSpPr>
        <p:spPr>
          <a:xfrm>
            <a:off x="1304679" y="4567358"/>
            <a:ext cx="3605556" cy="1077218"/>
          </a:xfrm>
          <a:prstGeom prst="rect">
            <a:avLst/>
          </a:prstGeom>
          <a:noFill/>
        </p:spPr>
        <p:txBody>
          <a:bodyPr wrap="square" rtlCol="0">
            <a:spAutoFit/>
          </a:bodyPr>
          <a:lstStyle/>
          <a:p>
            <a:r>
              <a:rPr lang="en-US" sz="1600" b="0" i="0" dirty="0">
                <a:effectLst/>
                <a:latin typeface="Gotham Narrow"/>
              </a:rPr>
              <a:t>Luther burning the Pope's Bull. </a:t>
            </a:r>
            <a:r>
              <a:rPr lang="en-US" sz="1600" b="0" i="1" dirty="0">
                <a:effectLst/>
                <a:latin typeface="Gotham Narrow"/>
              </a:rPr>
              <a:t>Engraved by Johann Leonhard </a:t>
            </a:r>
            <a:r>
              <a:rPr lang="en-US" sz="1600" b="0" i="1" dirty="0" err="1">
                <a:effectLst/>
                <a:latin typeface="Gotham Narrow"/>
              </a:rPr>
              <a:t>Raab</a:t>
            </a:r>
            <a:r>
              <a:rPr lang="en-US" sz="1600" b="0" i="1" dirty="0">
                <a:effectLst/>
                <a:latin typeface="Gotham Narrow"/>
              </a:rPr>
              <a:t>, from a drawing by F. Lessing, New York: T. Whittaker</a:t>
            </a:r>
            <a:r>
              <a:rPr lang="en-US" sz="1600" b="0" i="0" dirty="0">
                <a:effectLst/>
                <a:latin typeface="Gotham Narrow"/>
              </a:rPr>
              <a:t>, </a:t>
            </a:r>
            <a:r>
              <a:rPr lang="en-US" sz="1600" b="0" i="1" dirty="0">
                <a:effectLst/>
                <a:latin typeface="Gotham Narrow"/>
              </a:rPr>
              <a:t>ca. 1850</a:t>
            </a:r>
            <a:r>
              <a:rPr lang="en-US" sz="1600" b="0" i="0" dirty="0">
                <a:effectLst/>
                <a:latin typeface="Gotham Narrow"/>
              </a:rPr>
              <a:t>.</a:t>
            </a:r>
            <a:endParaRPr lang="en-US" sz="1600" dirty="0"/>
          </a:p>
        </p:txBody>
      </p:sp>
      <p:pic>
        <p:nvPicPr>
          <p:cNvPr id="10242" name="Picture 2">
            <a:extLst>
              <a:ext uri="{FF2B5EF4-FFF2-40B4-BE49-F238E27FC236}">
                <a16:creationId xmlns:a16="http://schemas.microsoft.com/office/drawing/2014/main" id="{479A25AA-587E-4875-AE91-0CAECE6A7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378" y="917992"/>
            <a:ext cx="4373325" cy="36493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581A12F-2D1A-459F-9C38-62DA190B6F4D}"/>
              </a:ext>
            </a:extLst>
          </p:cNvPr>
          <p:cNvSpPr txBox="1"/>
          <p:nvPr/>
        </p:nvSpPr>
        <p:spPr>
          <a:xfrm>
            <a:off x="5917896" y="1489592"/>
            <a:ext cx="4956933" cy="4154984"/>
          </a:xfrm>
          <a:prstGeom prst="rect">
            <a:avLst/>
          </a:prstGeom>
          <a:noFill/>
        </p:spPr>
        <p:txBody>
          <a:bodyPr wrap="square">
            <a:spAutoFit/>
          </a:bodyPr>
          <a:lstStyle/>
          <a:p>
            <a:pPr marL="171450" indent="-171450">
              <a:buFont typeface="Arial" panose="020B0604020202020204" pitchFamily="34" charset="0"/>
              <a:buChar char="•"/>
            </a:pPr>
            <a:r>
              <a:rPr lang="en-US" sz="2400" b="0" i="0" dirty="0">
                <a:solidFill>
                  <a:srgbClr val="333333"/>
                </a:solidFill>
                <a:effectLst/>
                <a:latin typeface="Gotham Narrow"/>
              </a:rPr>
              <a:t>In 1520, Pope Leo X warned Luther with the papal bull, an official papal document written in response to Luther's </a:t>
            </a:r>
            <a:r>
              <a:rPr lang="en-US" sz="2400" b="0" i="1" dirty="0">
                <a:solidFill>
                  <a:srgbClr val="333333"/>
                </a:solidFill>
                <a:effectLst/>
                <a:latin typeface="Gotham Narrow"/>
              </a:rPr>
              <a:t>95 Theses</a:t>
            </a:r>
            <a:r>
              <a:rPr lang="en-US" sz="2400" b="0" i="0" dirty="0">
                <a:solidFill>
                  <a:srgbClr val="333333"/>
                </a:solidFill>
                <a:effectLst/>
                <a:latin typeface="Gotham Narrow"/>
              </a:rPr>
              <a:t>, ordering him to recant 41 sentences from his </a:t>
            </a:r>
            <a:r>
              <a:rPr lang="en-US" sz="2400" b="0" i="1" dirty="0">
                <a:solidFill>
                  <a:srgbClr val="333333"/>
                </a:solidFill>
                <a:effectLst/>
                <a:latin typeface="Gotham Narrow"/>
              </a:rPr>
              <a:t>Theses</a:t>
            </a:r>
            <a:r>
              <a:rPr lang="en-US" sz="2400" b="0" i="0" dirty="0">
                <a:solidFill>
                  <a:srgbClr val="333333"/>
                </a:solidFill>
                <a:effectLst/>
                <a:latin typeface="Gotham Narrow"/>
              </a:rPr>
              <a:t> and subsequent writings or face excommunication. Luther responded by publicly burning the document and was excommunicated in 1521.</a:t>
            </a:r>
            <a:endParaRPr lang="en-US" sz="2400" dirty="0"/>
          </a:p>
        </p:txBody>
      </p:sp>
    </p:spTree>
    <p:extLst>
      <p:ext uri="{BB962C8B-B14F-4D97-AF65-F5344CB8AC3E}">
        <p14:creationId xmlns:p14="http://schemas.microsoft.com/office/powerpoint/2010/main" val="94084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429" y="783771"/>
            <a:ext cx="10678885" cy="2677656"/>
          </a:xfrm>
          <a:prstGeom prst="rect">
            <a:avLst/>
          </a:prstGeom>
        </p:spPr>
        <p:txBody>
          <a:bodyPr wrap="square">
            <a:spAutoFit/>
          </a:bodyPr>
          <a:lstStyle/>
          <a:p>
            <a:r>
              <a:rPr lang="en-US" sz="2400" dirty="0">
                <a:solidFill>
                  <a:srgbClr val="333333"/>
                </a:solidFill>
                <a:latin typeface="Gotham Narrow"/>
              </a:rPr>
              <a:t>The Lutheran confession of faith, the </a:t>
            </a:r>
            <a:r>
              <a:rPr lang="en-US" sz="2400" i="1" dirty="0">
                <a:solidFill>
                  <a:srgbClr val="333333"/>
                </a:solidFill>
                <a:latin typeface="Gotham Narrow"/>
              </a:rPr>
              <a:t>Augsburg Confession</a:t>
            </a:r>
            <a:r>
              <a:rPr lang="en-US" sz="2400" dirty="0">
                <a:solidFill>
                  <a:srgbClr val="333333"/>
                </a:solidFill>
                <a:latin typeface="Gotham Narrow"/>
              </a:rPr>
              <a:t> (1530), was mainly the work of </a:t>
            </a:r>
            <a:r>
              <a:rPr lang="en-US" sz="2400" dirty="0">
                <a:solidFill>
                  <a:srgbClr val="EF403A"/>
                </a:solidFill>
                <a:latin typeface="Gotham Narrow"/>
                <a:hlinkClick r:id="rId2"/>
              </a:rPr>
              <a:t>Philipp Melanchthon</a:t>
            </a:r>
            <a:r>
              <a:rPr lang="en-US" sz="2400" dirty="0">
                <a:solidFill>
                  <a:srgbClr val="333333"/>
                </a:solidFill>
                <a:latin typeface="Gotham Narrow"/>
              </a:rPr>
              <a:t>, who, after receiving the approval of Martin Luther, presented it at Augsburg to the Emperor Charles V. To make the Lutheran position as inoffensive as possible to the Catholics, the </a:t>
            </a:r>
            <a:r>
              <a:rPr lang="en-US" sz="2400" i="1" dirty="0">
                <a:solidFill>
                  <a:srgbClr val="333333"/>
                </a:solidFill>
                <a:latin typeface="Gotham Narrow"/>
              </a:rPr>
              <a:t>Confession’s</a:t>
            </a:r>
            <a:r>
              <a:rPr lang="en-US" sz="2400" dirty="0">
                <a:solidFill>
                  <a:srgbClr val="333333"/>
                </a:solidFill>
                <a:latin typeface="Gotham Narrow"/>
              </a:rPr>
              <a:t> language was studiously moderate. A considerably revised text issued by Melanchthon in 1540 was accepted by the Reformed (Calvinist) churches in Germany.</a:t>
            </a:r>
            <a:endParaRPr lang="en-US" sz="2400" dirty="0"/>
          </a:p>
        </p:txBody>
      </p:sp>
      <p:pic>
        <p:nvPicPr>
          <p:cNvPr id="3" name="Picture 4">
            <a:extLst>
              <a:ext uri="{FF2B5EF4-FFF2-40B4-BE49-F238E27FC236}">
                <a16:creationId xmlns:a16="http://schemas.microsoft.com/office/drawing/2014/main" id="{CDA029B6-6AA6-49DA-A641-8F1B81931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17" y="3599089"/>
            <a:ext cx="2271212" cy="38213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4637313" y="4439725"/>
            <a:ext cx="5176157" cy="1754326"/>
          </a:xfrm>
          <a:prstGeom prst="rect">
            <a:avLst/>
          </a:prstGeom>
        </p:spPr>
        <p:txBody>
          <a:bodyPr wrap="square">
            <a:spAutoFit/>
          </a:bodyPr>
          <a:lstStyle/>
          <a:p>
            <a:r>
              <a:rPr lang="en-US" dirty="0">
                <a:latin typeface="Gotham Narrow"/>
              </a:rPr>
              <a:t>[</a:t>
            </a:r>
            <a:r>
              <a:rPr lang="en-US" i="1" dirty="0">
                <a:latin typeface="Gotham Narrow"/>
              </a:rPr>
              <a:t>Augsburg Confession</a:t>
            </a:r>
            <a:r>
              <a:rPr lang="en-US" dirty="0">
                <a:latin typeface="Gotham Narrow"/>
              </a:rPr>
              <a:t>, title page] </a:t>
            </a:r>
            <a:r>
              <a:rPr lang="en-US" i="1" dirty="0" err="1">
                <a:latin typeface="Gotham Narrow"/>
              </a:rPr>
              <a:t>Confessio</a:t>
            </a:r>
            <a:r>
              <a:rPr lang="en-US" i="1" dirty="0">
                <a:latin typeface="Gotham Narrow"/>
              </a:rPr>
              <a:t> </a:t>
            </a:r>
            <a:r>
              <a:rPr lang="en-US" i="1" dirty="0" err="1">
                <a:latin typeface="Gotham Narrow"/>
              </a:rPr>
              <a:t>fidei</a:t>
            </a:r>
            <a:r>
              <a:rPr lang="en-US" i="1" dirty="0">
                <a:latin typeface="Gotham Narrow"/>
              </a:rPr>
              <a:t> </a:t>
            </a:r>
            <a:r>
              <a:rPr lang="en-US" i="1" dirty="0" err="1">
                <a:latin typeface="Gotham Narrow"/>
              </a:rPr>
              <a:t>exhibita</a:t>
            </a:r>
            <a:r>
              <a:rPr lang="en-US" i="1" dirty="0">
                <a:latin typeface="Gotham Narrow"/>
              </a:rPr>
              <a:t> </a:t>
            </a:r>
            <a:r>
              <a:rPr lang="en-US" i="1" dirty="0" err="1">
                <a:latin typeface="Gotham Narrow"/>
              </a:rPr>
              <a:t>invictiss</a:t>
            </a:r>
            <a:r>
              <a:rPr lang="en-US" i="1" dirty="0">
                <a:latin typeface="Gotham Narrow"/>
              </a:rPr>
              <a:t>. Imp. </a:t>
            </a:r>
            <a:r>
              <a:rPr lang="en-US" i="1" dirty="0" err="1">
                <a:latin typeface="Gotham Narrow"/>
              </a:rPr>
              <a:t>Carolo</a:t>
            </a:r>
            <a:r>
              <a:rPr lang="en-US" i="1" dirty="0">
                <a:latin typeface="Gotham Narrow"/>
              </a:rPr>
              <a:t> V </a:t>
            </a:r>
            <a:r>
              <a:rPr lang="en-US" i="1" dirty="0" err="1">
                <a:latin typeface="Gotham Narrow"/>
              </a:rPr>
              <a:t>Caesari</a:t>
            </a:r>
            <a:r>
              <a:rPr lang="en-US" i="1" dirty="0">
                <a:latin typeface="Gotham Narrow"/>
              </a:rPr>
              <a:t> Aug. in </a:t>
            </a:r>
            <a:r>
              <a:rPr lang="en-US" i="1" dirty="0" err="1">
                <a:latin typeface="Gotham Narrow"/>
              </a:rPr>
              <a:t>Comiciis</a:t>
            </a:r>
            <a:r>
              <a:rPr lang="en-US" i="1" dirty="0">
                <a:latin typeface="Gotham Narrow"/>
              </a:rPr>
              <a:t> </a:t>
            </a:r>
            <a:r>
              <a:rPr lang="en-US" i="1" dirty="0" err="1">
                <a:latin typeface="Gotham Narrow"/>
              </a:rPr>
              <a:t>Augustae</a:t>
            </a:r>
            <a:r>
              <a:rPr lang="en-US" i="1" dirty="0">
                <a:latin typeface="Gotham Narrow"/>
              </a:rPr>
              <a:t>, anno 1530; </a:t>
            </a:r>
            <a:r>
              <a:rPr lang="en-US" i="1" dirty="0" err="1">
                <a:latin typeface="Gotham Narrow"/>
              </a:rPr>
              <a:t>addita</a:t>
            </a:r>
            <a:r>
              <a:rPr lang="en-US" i="1" dirty="0">
                <a:latin typeface="Gotham Narrow"/>
              </a:rPr>
              <a:t> </a:t>
            </a:r>
            <a:r>
              <a:rPr lang="en-US" i="1" dirty="0" err="1">
                <a:latin typeface="Gotham Narrow"/>
              </a:rPr>
              <a:t>est</a:t>
            </a:r>
            <a:r>
              <a:rPr lang="en-US" i="1" dirty="0">
                <a:latin typeface="Gotham Narrow"/>
              </a:rPr>
              <a:t> Apologia </a:t>
            </a:r>
            <a:r>
              <a:rPr lang="en-US" i="1" dirty="0" err="1">
                <a:latin typeface="Gotham Narrow"/>
              </a:rPr>
              <a:t>confessionis</a:t>
            </a:r>
            <a:r>
              <a:rPr lang="en-US" i="1" dirty="0">
                <a:latin typeface="Gotham Narrow"/>
              </a:rPr>
              <a:t> </a:t>
            </a:r>
            <a:r>
              <a:rPr lang="en-US" i="1" dirty="0" err="1">
                <a:latin typeface="Gotham Narrow"/>
              </a:rPr>
              <a:t>Hagaonoae</a:t>
            </a:r>
            <a:r>
              <a:rPr lang="en-US" dirty="0">
                <a:latin typeface="Gotham Narrow"/>
              </a:rPr>
              <a:t>: Np, 1535; bound with Luther's </a:t>
            </a:r>
            <a:r>
              <a:rPr lang="en-US" i="1" dirty="0" err="1">
                <a:latin typeface="Gotham Narrow"/>
              </a:rPr>
              <a:t>Catechismus</a:t>
            </a:r>
            <a:r>
              <a:rPr lang="en-US" i="1" dirty="0">
                <a:latin typeface="Gotham Narrow"/>
              </a:rPr>
              <a:t>, </a:t>
            </a:r>
            <a:r>
              <a:rPr lang="en-US" i="1" dirty="0" err="1">
                <a:latin typeface="Gotham Narrow"/>
              </a:rPr>
              <a:t>legtu</a:t>
            </a:r>
            <a:r>
              <a:rPr lang="en-US" i="1" dirty="0">
                <a:latin typeface="Gotham Narrow"/>
              </a:rPr>
              <a:t> </a:t>
            </a:r>
            <a:r>
              <a:rPr lang="en-US" i="1" dirty="0" err="1">
                <a:latin typeface="Gotham Narrow"/>
              </a:rPr>
              <a:t>dignissimus</a:t>
            </a:r>
            <a:r>
              <a:rPr lang="en-US" dirty="0">
                <a:latin typeface="Gotham Narrow"/>
              </a:rPr>
              <a:t>..., </a:t>
            </a:r>
            <a:r>
              <a:rPr lang="en-US" dirty="0" err="1">
                <a:latin typeface="Gotham Narrow"/>
              </a:rPr>
              <a:t>Haganoae</a:t>
            </a:r>
            <a:r>
              <a:rPr lang="en-US" dirty="0">
                <a:latin typeface="Gotham Narrow"/>
              </a:rPr>
              <a:t>: Petri </a:t>
            </a:r>
            <a:r>
              <a:rPr lang="en-US" dirty="0" err="1">
                <a:latin typeface="Gotham Narrow"/>
              </a:rPr>
              <a:t>Brubachii</a:t>
            </a:r>
            <a:r>
              <a:rPr lang="en-US" dirty="0">
                <a:latin typeface="Gotham Narrow"/>
              </a:rPr>
              <a:t>, 1536</a:t>
            </a:r>
            <a:endParaRPr lang="en-US" dirty="0"/>
          </a:p>
        </p:txBody>
      </p:sp>
    </p:spTree>
    <p:extLst>
      <p:ext uri="{BB962C8B-B14F-4D97-AF65-F5344CB8AC3E}">
        <p14:creationId xmlns:p14="http://schemas.microsoft.com/office/powerpoint/2010/main" val="3964398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F68B85-42DE-4190-9B91-0BF3589CF513}"/>
              </a:ext>
            </a:extLst>
          </p:cNvPr>
          <p:cNvSpPr txBox="1"/>
          <p:nvPr/>
        </p:nvSpPr>
        <p:spPr>
          <a:xfrm>
            <a:off x="1509350" y="1317775"/>
            <a:ext cx="8451079" cy="2308324"/>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3600" dirty="0"/>
              <a:t>How did this contribute to our “Separation of Church and State”?</a:t>
            </a:r>
          </a:p>
          <a:p>
            <a:pPr marL="285750" indent="-285750">
              <a:buFont typeface="Arial" panose="020B0604020202020204" pitchFamily="34" charset="0"/>
              <a:buChar char="•"/>
            </a:pPr>
            <a:endParaRPr lang="en-US" dirty="0">
              <a:solidFill>
                <a:srgbClr val="333333"/>
              </a:solidFill>
              <a:latin typeface="Gotham Narrow"/>
            </a:endParaRPr>
          </a:p>
          <a:p>
            <a:endParaRPr lang="en-US" dirty="0"/>
          </a:p>
        </p:txBody>
      </p:sp>
    </p:spTree>
    <p:extLst>
      <p:ext uri="{BB962C8B-B14F-4D97-AF65-F5344CB8AC3E}">
        <p14:creationId xmlns:p14="http://schemas.microsoft.com/office/powerpoint/2010/main" val="174522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5129530"/>
          </a:xfrm>
        </p:spPr>
        <p:txBody>
          <a:bodyPr>
            <a:normAutofit fontScale="85000" lnSpcReduction="20000"/>
          </a:bodyPr>
          <a:lstStyle/>
          <a:p>
            <a:r>
              <a:rPr lang="en-US" sz="2800" b="0" i="0" dirty="0">
                <a:solidFill>
                  <a:srgbClr val="333333"/>
                </a:solidFill>
                <a:effectLst/>
                <a:latin typeface="Gotham Narrow"/>
              </a:rPr>
              <a:t>Ordained as a priest in 1506, Ulrich Zwingli (1484–1531) was a devoted admirer of </a:t>
            </a:r>
            <a:r>
              <a:rPr lang="en-US" sz="2800" b="0" i="0" u="none" strike="noStrike" dirty="0">
                <a:solidFill>
                  <a:srgbClr val="EF403A"/>
                </a:solidFill>
                <a:effectLst/>
                <a:latin typeface="Gotham Narrow"/>
                <a:hlinkClick r:id="rId2"/>
              </a:rPr>
              <a:t>Desiderius Erasmus</a:t>
            </a:r>
            <a:r>
              <a:rPr lang="en-US" sz="2800" b="0" i="0" dirty="0">
                <a:solidFill>
                  <a:srgbClr val="333333"/>
                </a:solidFill>
                <a:effectLst/>
                <a:latin typeface="Gotham Narrow"/>
              </a:rPr>
              <a:t>. He used the Dutch humanist’s 1516 edition of the Greek New Testament to enrich his knowledge of the original text. Unlike </a:t>
            </a:r>
            <a:r>
              <a:rPr lang="en-US" sz="2800" b="0" i="0" u="none" strike="noStrike" dirty="0">
                <a:solidFill>
                  <a:srgbClr val="EF403A"/>
                </a:solidFill>
                <a:effectLst/>
                <a:latin typeface="Gotham Narrow"/>
                <a:hlinkClick r:id="rId3"/>
              </a:rPr>
              <a:t>Martin Luther</a:t>
            </a:r>
            <a:r>
              <a:rPr lang="en-US" sz="2800" b="0" i="0" dirty="0">
                <a:solidFill>
                  <a:srgbClr val="333333"/>
                </a:solidFill>
                <a:effectLst/>
                <a:latin typeface="Gotham Narrow"/>
              </a:rPr>
              <a:t>, Zwingli experienced no acute religious crisis--he became a reformer through his studies.  A dominant political as well as ecclesiastical force in Switzerland, Zwingli is considered to be one of the more liberal Reformers.</a:t>
            </a:r>
          </a:p>
          <a:p>
            <a:endParaRPr lang="en-US" sz="1400" b="0" i="0" dirty="0">
              <a:solidFill>
                <a:srgbClr val="333333"/>
              </a:solidFill>
              <a:effectLst/>
              <a:latin typeface="Gotham Narrow"/>
            </a:endParaRPr>
          </a:p>
          <a:p>
            <a:br>
              <a:rPr lang="en-US" sz="1200" dirty="0"/>
            </a:br>
            <a:endParaRPr lang="en-US" sz="1400" dirty="0"/>
          </a:p>
        </p:txBody>
      </p:sp>
      <p:sp>
        <p:nvSpPr>
          <p:cNvPr id="5" name="TextBox 4">
            <a:extLst>
              <a:ext uri="{FF2B5EF4-FFF2-40B4-BE49-F238E27FC236}">
                <a16:creationId xmlns:a16="http://schemas.microsoft.com/office/drawing/2014/main" id="{6662C704-0022-4F6F-AC7D-7D20986DAC78}"/>
              </a:ext>
            </a:extLst>
          </p:cNvPr>
          <p:cNvSpPr txBox="1"/>
          <p:nvPr/>
        </p:nvSpPr>
        <p:spPr>
          <a:xfrm>
            <a:off x="901931" y="882855"/>
            <a:ext cx="3932237" cy="707886"/>
          </a:xfrm>
          <a:prstGeom prst="rect">
            <a:avLst/>
          </a:prstGeom>
          <a:noFill/>
        </p:spPr>
        <p:txBody>
          <a:bodyPr wrap="square" rtlCol="0">
            <a:spAutoFit/>
          </a:bodyPr>
          <a:lstStyle/>
          <a:p>
            <a:pPr algn="ctr"/>
            <a:r>
              <a:rPr lang="en-US" sz="2000" dirty="0"/>
              <a:t>ULRICH ZWINGLI: SWISS REFORMER</a:t>
            </a:r>
          </a:p>
        </p:txBody>
      </p:sp>
      <p:sp>
        <p:nvSpPr>
          <p:cNvPr id="6" name="TextBox 5">
            <a:extLst>
              <a:ext uri="{FF2B5EF4-FFF2-40B4-BE49-F238E27FC236}">
                <a16:creationId xmlns:a16="http://schemas.microsoft.com/office/drawing/2014/main" id="{5386DFB4-E4F3-4D10-ACD2-DBC9B15261E5}"/>
              </a:ext>
            </a:extLst>
          </p:cNvPr>
          <p:cNvSpPr txBox="1"/>
          <p:nvPr/>
        </p:nvSpPr>
        <p:spPr>
          <a:xfrm>
            <a:off x="1359132" y="5051815"/>
            <a:ext cx="3016926" cy="584775"/>
          </a:xfrm>
          <a:prstGeom prst="rect">
            <a:avLst/>
          </a:prstGeom>
          <a:noFill/>
        </p:spPr>
        <p:txBody>
          <a:bodyPr wrap="square" rtlCol="0">
            <a:spAutoFit/>
          </a:bodyPr>
          <a:lstStyle/>
          <a:p>
            <a:r>
              <a:rPr lang="en-US" sz="1600" b="0" i="0" dirty="0">
                <a:effectLst/>
                <a:latin typeface="Gotham Narrow"/>
              </a:rPr>
              <a:t>Portrait of Ulrich Zwingli, from Theodore </a:t>
            </a:r>
            <a:r>
              <a:rPr lang="en-US" sz="1600" b="0" i="0" dirty="0" err="1">
                <a:effectLst/>
                <a:latin typeface="Gotham Narrow"/>
              </a:rPr>
              <a:t>Beza's</a:t>
            </a:r>
            <a:r>
              <a:rPr lang="en-US" sz="1600" b="0" i="0" dirty="0">
                <a:effectLst/>
                <a:latin typeface="Gotham Narrow"/>
              </a:rPr>
              <a:t> </a:t>
            </a:r>
            <a:r>
              <a:rPr lang="en-US" sz="1600" b="0" i="1" dirty="0" err="1">
                <a:effectLst/>
                <a:latin typeface="Gotham Narrow"/>
              </a:rPr>
              <a:t>Icones</a:t>
            </a:r>
            <a:r>
              <a:rPr lang="en-US" sz="1600" b="0" i="0" dirty="0">
                <a:effectLst/>
                <a:latin typeface="Gotham Narrow"/>
              </a:rPr>
              <a:t>, 1580</a:t>
            </a:r>
            <a:endParaRPr lang="en-US" sz="1600" dirty="0"/>
          </a:p>
        </p:txBody>
      </p:sp>
      <p:pic>
        <p:nvPicPr>
          <p:cNvPr id="8194" name="Picture 2">
            <a:extLst>
              <a:ext uri="{FF2B5EF4-FFF2-40B4-BE49-F238E27FC236}">
                <a16:creationId xmlns:a16="http://schemas.microsoft.com/office/drawing/2014/main" id="{82AFD727-44D6-4039-8C3D-4417C0B3D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31" y="1954411"/>
            <a:ext cx="3932237" cy="294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9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829" y="620487"/>
            <a:ext cx="11070771" cy="6093976"/>
          </a:xfrm>
          <a:prstGeom prst="rect">
            <a:avLst/>
          </a:prstGeom>
        </p:spPr>
        <p:txBody>
          <a:bodyPr wrap="square">
            <a:spAutoFit/>
          </a:bodyPr>
          <a:lstStyle/>
          <a:p>
            <a:r>
              <a:rPr lang="en-US" sz="2600" dirty="0">
                <a:solidFill>
                  <a:srgbClr val="333333"/>
                </a:solidFill>
                <a:latin typeface="Gotham Narrow"/>
              </a:rPr>
              <a:t>In 1518, Zwingli was elected preacher at the Minster in Zurich, Switzerland. The start of the Swiss Reformation is credited to Zwingli’s sermons on the New Testament, which he preached in 1519. In 1523, before the Council of Zurich, Zwingli presented and defended his doctrines in a public disputation. His theses included establishing the Bible as the sole basis of truth and rejecting the authority of the Pope, the Mass, saints, fasting, and clerical celibacy. Supported by the city council, Zwingli’s church reforms were rapidly put into effect. Zwingli developed his characteristic interpretation of the sacraments in a series of published sermons that contributed to the development of a Reformed theology. In 1524-25, Zwingli began to develop a purely symbolic interpretation of the Eucharist, producing a series of writings against Martin Luther’s doctrine of consubstantiation.</a:t>
            </a:r>
          </a:p>
          <a:p>
            <a:br>
              <a:rPr lang="en-US" sz="2600" dirty="0"/>
            </a:br>
            <a:endParaRPr lang="en-US" sz="2600" dirty="0"/>
          </a:p>
        </p:txBody>
      </p:sp>
    </p:spTree>
    <p:extLst>
      <p:ext uri="{BB962C8B-B14F-4D97-AF65-F5344CB8AC3E}">
        <p14:creationId xmlns:p14="http://schemas.microsoft.com/office/powerpoint/2010/main" val="396801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F68B85-42DE-4190-9B91-0BF3589CF513}"/>
              </a:ext>
            </a:extLst>
          </p:cNvPr>
          <p:cNvSpPr txBox="1"/>
          <p:nvPr/>
        </p:nvSpPr>
        <p:spPr>
          <a:xfrm>
            <a:off x="1534886" y="653143"/>
            <a:ext cx="7394510" cy="6278642"/>
          </a:xfrm>
          <a:prstGeom prst="rect">
            <a:avLst/>
          </a:prstGeom>
          <a:noFill/>
        </p:spPr>
        <p:txBody>
          <a:bodyPr wrap="square" rtlCol="0">
            <a:spAutoFit/>
          </a:bodyPr>
          <a:lstStyle/>
          <a:p>
            <a:pPr marL="285750" indent="-285750">
              <a:buFont typeface="Arial" panose="020B0604020202020204" pitchFamily="34" charset="0"/>
              <a:buChar char="•"/>
            </a:pPr>
            <a:r>
              <a:rPr lang="en-US" sz="3200" b="0" i="0" dirty="0">
                <a:solidFill>
                  <a:srgbClr val="333333"/>
                </a:solidFill>
                <a:effectLst/>
                <a:latin typeface="Gotham Narrow"/>
              </a:rPr>
              <a:t>What is consubstantiation?</a:t>
            </a:r>
          </a:p>
          <a:p>
            <a:pPr marL="285750" indent="-285750">
              <a:buFont typeface="Arial" panose="020B0604020202020204" pitchFamily="34" charset="0"/>
              <a:buChar char="•"/>
            </a:pPr>
            <a:endParaRPr lang="en-US" sz="3200" b="0" i="0" dirty="0">
              <a:solidFill>
                <a:srgbClr val="333333"/>
              </a:solidFill>
              <a:effectLst/>
              <a:latin typeface="Gotham Narrow"/>
            </a:endParaRPr>
          </a:p>
          <a:p>
            <a:pPr marL="285750" indent="-285750">
              <a:buFont typeface="Arial" panose="020B0604020202020204" pitchFamily="34" charset="0"/>
              <a:buChar char="•"/>
            </a:pPr>
            <a:r>
              <a:rPr lang="en-US" sz="3200" b="0" i="0" dirty="0">
                <a:solidFill>
                  <a:srgbClr val="333333"/>
                </a:solidFill>
                <a:effectLst/>
                <a:latin typeface="Gotham Narrow"/>
              </a:rPr>
              <a:t>Which of his theses seems the most radical?</a:t>
            </a:r>
          </a:p>
          <a:p>
            <a:pPr marL="285750" indent="-285750">
              <a:buFont typeface="Arial" panose="020B0604020202020204" pitchFamily="34" charset="0"/>
              <a:buChar char="•"/>
            </a:pPr>
            <a:endParaRPr lang="en-US" sz="3200" b="0" i="0" dirty="0">
              <a:solidFill>
                <a:srgbClr val="333333"/>
              </a:solidFill>
              <a:effectLst/>
              <a:latin typeface="Gotham Narrow"/>
            </a:endParaRPr>
          </a:p>
          <a:p>
            <a:r>
              <a:rPr lang="en-US" sz="3200" dirty="0">
                <a:solidFill>
                  <a:srgbClr val="333333"/>
                </a:solidFill>
                <a:latin typeface="Gotham Narrow"/>
              </a:rPr>
              <a:t>(</a:t>
            </a:r>
            <a:r>
              <a:rPr lang="en-US" sz="3200" b="0" i="0" dirty="0">
                <a:solidFill>
                  <a:srgbClr val="333333"/>
                </a:solidFill>
                <a:effectLst/>
                <a:latin typeface="Gotham Narrow"/>
              </a:rPr>
              <a:t>the Bible as the sole basis of truth and rejecting the authority of the Pope, the Mass, saints, fasting, and clerical celibacy, or the series of writings against Martin Luther’s doctrine of consubstantiation)</a:t>
            </a:r>
          </a:p>
          <a:p>
            <a:pPr marL="285750" indent="-285750">
              <a:buFont typeface="Arial" panose="020B0604020202020204" pitchFamily="34" charset="0"/>
              <a:buChar char="•"/>
            </a:pPr>
            <a:endParaRPr lang="en-US" sz="3200" dirty="0">
              <a:solidFill>
                <a:srgbClr val="333333"/>
              </a:solidFill>
              <a:latin typeface="Gotham Narrow"/>
            </a:endParaRPr>
          </a:p>
          <a:p>
            <a:endParaRPr lang="en-US" dirty="0"/>
          </a:p>
        </p:txBody>
      </p:sp>
    </p:spTree>
    <p:extLst>
      <p:ext uri="{BB962C8B-B14F-4D97-AF65-F5344CB8AC3E}">
        <p14:creationId xmlns:p14="http://schemas.microsoft.com/office/powerpoint/2010/main" val="51943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208814" y="195943"/>
            <a:ext cx="6146574" cy="5874620"/>
          </a:xfrm>
        </p:spPr>
        <p:txBody>
          <a:bodyPr>
            <a:noAutofit/>
          </a:bodyPr>
          <a:lstStyle/>
          <a:p>
            <a:r>
              <a:rPr lang="en-US" sz="2400" b="0" i="0" dirty="0">
                <a:solidFill>
                  <a:srgbClr val="333333"/>
                </a:solidFill>
                <a:effectLst/>
                <a:latin typeface="Gotham Narrow"/>
              </a:rPr>
              <a:t>In 1518, Philipp Melanchthon (1497-1560) became a professor of classics and philosophy at the University of Wittenberg, where he was influenced by Martin Luther. Though he was born Philipp </a:t>
            </a:r>
            <a:r>
              <a:rPr lang="en-US" sz="2400" b="0" i="0" dirty="0" err="1">
                <a:solidFill>
                  <a:srgbClr val="333333"/>
                </a:solidFill>
                <a:effectLst/>
                <a:latin typeface="Gotham Narrow"/>
              </a:rPr>
              <a:t>Schwartzerdt</a:t>
            </a:r>
            <a:r>
              <a:rPr lang="en-US" sz="2400" b="0" i="0" dirty="0">
                <a:solidFill>
                  <a:srgbClr val="333333"/>
                </a:solidFill>
                <a:effectLst/>
                <a:latin typeface="Gotham Narrow"/>
              </a:rPr>
              <a:t> in </a:t>
            </a:r>
            <a:r>
              <a:rPr lang="en-US" sz="2400" b="0" i="0" dirty="0" err="1">
                <a:solidFill>
                  <a:srgbClr val="333333"/>
                </a:solidFill>
                <a:effectLst/>
                <a:latin typeface="Gotham Narrow"/>
              </a:rPr>
              <a:t>Bretten</a:t>
            </a:r>
            <a:r>
              <a:rPr lang="en-US" sz="2400" b="0" i="0" dirty="0">
                <a:solidFill>
                  <a:srgbClr val="333333"/>
                </a:solidFill>
                <a:effectLst/>
                <a:latin typeface="Gotham Narrow"/>
              </a:rPr>
              <a:t>, Germany, his uncle and teacher called him “Melanchthon”--the Greek version of his last name, translated as “black earth,” for his achievement in Latin and Greek. He authored numerous treatises, biblical commentaries, and translations, including a revision of Luther’s translation of the New Testament. While Luther was confined in the Wartburg in 1521, Melanchthon headed the Reformation in Germany.</a:t>
            </a:r>
          </a:p>
          <a:p>
            <a:endParaRPr lang="en-US" sz="2400" b="0" i="0" dirty="0">
              <a:solidFill>
                <a:srgbClr val="333333"/>
              </a:solidFill>
              <a:effectLst/>
              <a:latin typeface="Gotham Narrow"/>
            </a:endParaRPr>
          </a:p>
        </p:txBody>
      </p:sp>
      <p:sp>
        <p:nvSpPr>
          <p:cNvPr id="5" name="TextBox 4">
            <a:extLst>
              <a:ext uri="{FF2B5EF4-FFF2-40B4-BE49-F238E27FC236}">
                <a16:creationId xmlns:a16="http://schemas.microsoft.com/office/drawing/2014/main" id="{6662C704-0022-4F6F-AC7D-7D20986DAC78}"/>
              </a:ext>
            </a:extLst>
          </p:cNvPr>
          <p:cNvSpPr txBox="1"/>
          <p:nvPr/>
        </p:nvSpPr>
        <p:spPr>
          <a:xfrm>
            <a:off x="901931" y="941033"/>
            <a:ext cx="3932237" cy="707886"/>
          </a:xfrm>
          <a:prstGeom prst="rect">
            <a:avLst/>
          </a:prstGeom>
          <a:noFill/>
        </p:spPr>
        <p:txBody>
          <a:bodyPr wrap="square" rtlCol="0">
            <a:spAutoFit/>
          </a:bodyPr>
          <a:lstStyle/>
          <a:p>
            <a:pPr algn="ctr"/>
            <a:r>
              <a:rPr lang="en-US" sz="2000" dirty="0"/>
              <a:t>PHILLIP MELANCHTHON: GERMAN REFORMER</a:t>
            </a:r>
          </a:p>
        </p:txBody>
      </p:sp>
      <p:sp>
        <p:nvSpPr>
          <p:cNvPr id="6" name="TextBox 5">
            <a:extLst>
              <a:ext uri="{FF2B5EF4-FFF2-40B4-BE49-F238E27FC236}">
                <a16:creationId xmlns:a16="http://schemas.microsoft.com/office/drawing/2014/main" id="{5386DFB4-E4F3-4D10-ACD2-DBC9B15261E5}"/>
              </a:ext>
            </a:extLst>
          </p:cNvPr>
          <p:cNvSpPr txBox="1"/>
          <p:nvPr/>
        </p:nvSpPr>
        <p:spPr>
          <a:xfrm>
            <a:off x="1143360" y="5209080"/>
            <a:ext cx="3449378" cy="584775"/>
          </a:xfrm>
          <a:prstGeom prst="rect">
            <a:avLst/>
          </a:prstGeom>
          <a:noFill/>
        </p:spPr>
        <p:txBody>
          <a:bodyPr wrap="square" rtlCol="0">
            <a:spAutoFit/>
          </a:bodyPr>
          <a:lstStyle/>
          <a:p>
            <a:r>
              <a:rPr lang="en-US" sz="1600" b="0" i="0" dirty="0">
                <a:effectLst/>
                <a:latin typeface="Gotham Narrow"/>
              </a:rPr>
              <a:t>Portrait of Philipp Melanchthon from </a:t>
            </a:r>
            <a:r>
              <a:rPr lang="en-US" sz="1600" b="0" i="0" dirty="0" err="1">
                <a:effectLst/>
                <a:latin typeface="Gotham Narrow"/>
              </a:rPr>
              <a:t>Théodore</a:t>
            </a:r>
            <a:r>
              <a:rPr lang="en-US" sz="1600" b="0" i="0" dirty="0">
                <a:effectLst/>
                <a:latin typeface="Gotham Narrow"/>
              </a:rPr>
              <a:t> de </a:t>
            </a:r>
            <a:r>
              <a:rPr lang="en-US" sz="1600" b="0" i="0" dirty="0" err="1">
                <a:effectLst/>
                <a:latin typeface="Gotham Narrow"/>
              </a:rPr>
              <a:t>Bèze's</a:t>
            </a:r>
            <a:r>
              <a:rPr lang="en-US" sz="1600" b="0" i="0" dirty="0">
                <a:effectLst/>
                <a:latin typeface="Gotham Narrow"/>
              </a:rPr>
              <a:t> </a:t>
            </a:r>
            <a:r>
              <a:rPr lang="en-US" sz="1600" b="0" i="1" dirty="0" err="1">
                <a:effectLst/>
                <a:latin typeface="Gotham Narrow"/>
              </a:rPr>
              <a:t>Icones</a:t>
            </a:r>
            <a:r>
              <a:rPr lang="en-US" sz="1600" b="0" i="0" dirty="0">
                <a:effectLst/>
                <a:latin typeface="Gotham Narrow"/>
              </a:rPr>
              <a:t>, 1580</a:t>
            </a:r>
            <a:r>
              <a:rPr lang="en-US" sz="1600" b="0" i="0" dirty="0">
                <a:solidFill>
                  <a:srgbClr val="DFA148"/>
                </a:solidFill>
                <a:effectLst/>
                <a:latin typeface="Gotham Narrow"/>
              </a:rPr>
              <a:t>.</a:t>
            </a:r>
            <a:endParaRPr lang="en-US" sz="1600" dirty="0"/>
          </a:p>
        </p:txBody>
      </p:sp>
      <p:pic>
        <p:nvPicPr>
          <p:cNvPr id="4098" name="Picture 2">
            <a:extLst>
              <a:ext uri="{FF2B5EF4-FFF2-40B4-BE49-F238E27FC236}">
                <a16:creationId xmlns:a16="http://schemas.microsoft.com/office/drawing/2014/main" id="{556B4603-76F1-460C-BF13-364729421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60" y="2020558"/>
            <a:ext cx="3449378" cy="281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6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0729" y="685800"/>
            <a:ext cx="10515600" cy="5693866"/>
          </a:xfrm>
          <a:prstGeom prst="rect">
            <a:avLst/>
          </a:prstGeom>
        </p:spPr>
        <p:txBody>
          <a:bodyPr wrap="square">
            <a:spAutoFit/>
          </a:bodyPr>
          <a:lstStyle/>
          <a:p>
            <a:r>
              <a:rPr lang="en-US" sz="2800" dirty="0">
                <a:solidFill>
                  <a:srgbClr val="333333"/>
                </a:solidFill>
                <a:latin typeface="Gotham Narrow"/>
              </a:rPr>
              <a:t>During the controversy on Eucharistic doctrine, from 1525 to 1536, he was a solid supporter of Luther against the followers of </a:t>
            </a:r>
            <a:r>
              <a:rPr lang="en-US" sz="2800" dirty="0">
                <a:solidFill>
                  <a:srgbClr val="EF403A"/>
                </a:solidFill>
                <a:latin typeface="Gotham Narrow"/>
                <a:hlinkClick r:id="rId2"/>
              </a:rPr>
              <a:t>Ulrich Zwingli</a:t>
            </a:r>
            <a:r>
              <a:rPr lang="en-US" sz="2800" dirty="0">
                <a:solidFill>
                  <a:srgbClr val="333333"/>
                </a:solidFill>
                <a:latin typeface="Gotham Narrow"/>
              </a:rPr>
              <a:t>. The chief architect of both the </a:t>
            </a:r>
            <a:r>
              <a:rPr lang="en-US" sz="2800" i="1" dirty="0">
                <a:solidFill>
                  <a:srgbClr val="333333"/>
                </a:solidFill>
                <a:latin typeface="Gotham Narrow"/>
              </a:rPr>
              <a:t>Augsburg Confession</a:t>
            </a:r>
            <a:r>
              <a:rPr lang="en-US" sz="2800" dirty="0">
                <a:solidFill>
                  <a:srgbClr val="333333"/>
                </a:solidFill>
                <a:latin typeface="Gotham Narrow"/>
              </a:rPr>
              <a:t> (1530) and </a:t>
            </a:r>
            <a:r>
              <a:rPr lang="en-US" sz="2800" i="1" dirty="0">
                <a:solidFill>
                  <a:srgbClr val="333333"/>
                </a:solidFill>
                <a:latin typeface="Gotham Narrow"/>
              </a:rPr>
              <a:t>Apology of the Augsburg Confession</a:t>
            </a:r>
            <a:r>
              <a:rPr lang="en-US" sz="2800" dirty="0">
                <a:solidFill>
                  <a:srgbClr val="333333"/>
                </a:solidFill>
                <a:latin typeface="Gotham Narrow"/>
              </a:rPr>
              <a:t> (1531), Melanchthon was often criticized for his conciliatory views towards Roman Catholicism. He was hailed as a major innovator in German education and seen by some as the primary organizer of the German public school system. His teachings on free will, known as synergism—cooperation between God and man—caused many to accuse him of being too humanistic. He faced strong objections from strict Lutherans due to his continued work to create areas of agreement with some Catholic views. He died in Wittenberg on April 19, 1560.</a:t>
            </a:r>
            <a:endParaRPr lang="en-US" sz="2800" dirty="0"/>
          </a:p>
        </p:txBody>
      </p:sp>
    </p:spTree>
    <p:extLst>
      <p:ext uri="{BB962C8B-B14F-4D97-AF65-F5344CB8AC3E}">
        <p14:creationId xmlns:p14="http://schemas.microsoft.com/office/powerpoint/2010/main" val="105763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F68B85-42DE-4190-9B91-0BF3589CF513}"/>
              </a:ext>
            </a:extLst>
          </p:cNvPr>
          <p:cNvSpPr txBox="1"/>
          <p:nvPr/>
        </p:nvSpPr>
        <p:spPr>
          <a:xfrm>
            <a:off x="3207518" y="2254360"/>
            <a:ext cx="6197739" cy="1754326"/>
          </a:xfrm>
          <a:prstGeom prst="rect">
            <a:avLst/>
          </a:prstGeom>
          <a:noFill/>
        </p:spPr>
        <p:txBody>
          <a:bodyPr wrap="square" rtlCol="0">
            <a:spAutoFit/>
          </a:bodyPr>
          <a:lstStyle/>
          <a:p>
            <a:r>
              <a:rPr lang="en-US" sz="3600" dirty="0"/>
              <a:t>Just what is the “Free Will” </a:t>
            </a:r>
          </a:p>
          <a:p>
            <a:pPr algn="ctr"/>
            <a:r>
              <a:rPr lang="en-US" sz="3600" dirty="0"/>
              <a:t>vs. </a:t>
            </a:r>
          </a:p>
          <a:p>
            <a:r>
              <a:rPr lang="en-US" sz="3600" dirty="0"/>
              <a:t>“Pre-Destination” argument?</a:t>
            </a:r>
          </a:p>
        </p:txBody>
      </p:sp>
    </p:spTree>
    <p:extLst>
      <p:ext uri="{BB962C8B-B14F-4D97-AF65-F5344CB8AC3E}">
        <p14:creationId xmlns:p14="http://schemas.microsoft.com/office/powerpoint/2010/main" val="429327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2697906"/>
          </a:xfrm>
        </p:spPr>
        <p:txBody>
          <a:bodyPr>
            <a:noAutofit/>
          </a:bodyPr>
          <a:lstStyle/>
          <a:p>
            <a:r>
              <a:rPr lang="en-US" sz="2400" b="0" i="0" dirty="0">
                <a:solidFill>
                  <a:srgbClr val="333333"/>
                </a:solidFill>
                <a:effectLst/>
                <a:latin typeface="Gotham Narrow"/>
              </a:rPr>
              <a:t>An intelligent member of the Catholic middle-class, John Calvin (1509-1564) had the family connections to place him in good schools. He left home in Noyon, France, in 1523, and traveled south to Paris to study law on a church scholarship. There he was exposed to theological conservatism, humanism, and a movement calling for the reformation of the church.</a:t>
            </a:r>
          </a:p>
          <a:p>
            <a:r>
              <a:rPr lang="en-US" sz="2400" b="0" i="0" dirty="0">
                <a:solidFill>
                  <a:srgbClr val="333333"/>
                </a:solidFill>
                <a:effectLst/>
                <a:latin typeface="Gotham Narrow"/>
              </a:rPr>
              <a:t>and Calvin was forced to flee Paris.</a:t>
            </a:r>
            <a:endParaRPr lang="en-US" sz="2400" dirty="0"/>
          </a:p>
        </p:txBody>
      </p:sp>
      <p:sp>
        <p:nvSpPr>
          <p:cNvPr id="5" name="TextBox 4">
            <a:extLst>
              <a:ext uri="{FF2B5EF4-FFF2-40B4-BE49-F238E27FC236}">
                <a16:creationId xmlns:a16="http://schemas.microsoft.com/office/drawing/2014/main" id="{6662C704-0022-4F6F-AC7D-7D20986DAC78}"/>
              </a:ext>
            </a:extLst>
          </p:cNvPr>
          <p:cNvSpPr txBox="1"/>
          <p:nvPr/>
        </p:nvSpPr>
        <p:spPr>
          <a:xfrm>
            <a:off x="901931" y="941033"/>
            <a:ext cx="3932237" cy="707886"/>
          </a:xfrm>
          <a:prstGeom prst="rect">
            <a:avLst/>
          </a:prstGeom>
          <a:noFill/>
        </p:spPr>
        <p:txBody>
          <a:bodyPr wrap="square" rtlCol="0">
            <a:spAutoFit/>
          </a:bodyPr>
          <a:lstStyle/>
          <a:p>
            <a:pPr algn="ctr"/>
            <a:r>
              <a:rPr lang="en-US" sz="2000" dirty="0"/>
              <a:t>JOHN CALVIN: FRENCH THEOLOGIAN AND REFORMER</a:t>
            </a:r>
          </a:p>
        </p:txBody>
      </p:sp>
      <p:pic>
        <p:nvPicPr>
          <p:cNvPr id="5122" name="Picture 2">
            <a:extLst>
              <a:ext uri="{FF2B5EF4-FFF2-40B4-BE49-F238E27FC236}">
                <a16:creationId xmlns:a16="http://schemas.microsoft.com/office/drawing/2014/main" id="{6AB164B3-C50E-442F-A54F-40F07420B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95" y="2164847"/>
            <a:ext cx="3401307" cy="2528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2BAEB-C637-4B05-BAA8-D5ACB782B80B}"/>
              </a:ext>
            </a:extLst>
          </p:cNvPr>
          <p:cNvSpPr txBox="1"/>
          <p:nvPr/>
        </p:nvSpPr>
        <p:spPr>
          <a:xfrm>
            <a:off x="1167395" y="4945225"/>
            <a:ext cx="3255315" cy="1077218"/>
          </a:xfrm>
          <a:prstGeom prst="rect">
            <a:avLst/>
          </a:prstGeom>
          <a:noFill/>
        </p:spPr>
        <p:txBody>
          <a:bodyPr wrap="square">
            <a:spAutoFit/>
          </a:bodyPr>
          <a:lstStyle/>
          <a:p>
            <a:r>
              <a:rPr lang="en-US" sz="1600" b="0" i="0" dirty="0">
                <a:effectLst/>
                <a:latin typeface="Gotham Narrow"/>
              </a:rPr>
              <a:t>Portrait of John Calvin meditating. </a:t>
            </a:r>
            <a:r>
              <a:rPr lang="en-US" sz="1600" b="0" i="1" dirty="0">
                <a:effectLst/>
                <a:latin typeface="Gotham Narrow"/>
              </a:rPr>
              <a:t>Engraved by Charpentier, after a painting by </a:t>
            </a:r>
            <a:r>
              <a:rPr lang="en-US" sz="1600" b="0" i="1" dirty="0" err="1">
                <a:effectLst/>
                <a:latin typeface="Gotham Narrow"/>
              </a:rPr>
              <a:t>Ary</a:t>
            </a:r>
            <a:r>
              <a:rPr lang="en-US" sz="1600" b="0" i="1" dirty="0">
                <a:effectLst/>
                <a:latin typeface="Gotham Narrow"/>
              </a:rPr>
              <a:t> </a:t>
            </a:r>
            <a:r>
              <a:rPr lang="en-US" sz="1600" b="0" i="1" dirty="0" err="1">
                <a:effectLst/>
                <a:latin typeface="Gotham Narrow"/>
              </a:rPr>
              <a:t>Scheffer</a:t>
            </a:r>
            <a:r>
              <a:rPr lang="en-US" sz="1600" b="0" i="1" dirty="0">
                <a:effectLst/>
                <a:latin typeface="Gotham Narrow"/>
              </a:rPr>
              <a:t>, 1858</a:t>
            </a:r>
            <a:r>
              <a:rPr lang="en-US" sz="1600" b="0" i="0" dirty="0">
                <a:effectLst/>
                <a:latin typeface="Gotham Narrow"/>
              </a:rPr>
              <a:t>.</a:t>
            </a:r>
            <a:endParaRPr lang="en-US" sz="1600" dirty="0"/>
          </a:p>
        </p:txBody>
      </p:sp>
    </p:spTree>
    <p:extLst>
      <p:ext uri="{BB962C8B-B14F-4D97-AF65-F5344CB8AC3E}">
        <p14:creationId xmlns:p14="http://schemas.microsoft.com/office/powerpoint/2010/main" val="186585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5129530"/>
          </a:xfrm>
        </p:spPr>
        <p:txBody>
          <a:bodyPr>
            <a:normAutofit fontScale="70000" lnSpcReduction="20000"/>
          </a:bodyPr>
          <a:lstStyle/>
          <a:p>
            <a:pPr algn="l"/>
            <a:r>
              <a:rPr lang="en-US" sz="2100" b="0" i="0" dirty="0">
                <a:solidFill>
                  <a:srgbClr val="333333"/>
                </a:solidFill>
                <a:effectLst/>
                <a:latin typeface="Gotham Narrow"/>
              </a:rPr>
              <a:t>In Western Europe, the authority of the Catholic Church remained largely unquestioned until the Renaissance in the fifteenth century. Around 1450, the invention of the printing press in Germany made it possible for the masses to read the Bible and other religious texts, enabling the discovery of religious thinkers who had begun to challenge the Church. The term “Reformation” is used to describe the series of changes in Western Christendom between the fourteenth and seventeenth centuries. The early sixteenth century, in particular, brought divergences from Catholic doctrine caused by the perceived financial excesses of the Papacy and the Curia.</a:t>
            </a:r>
            <a:br>
              <a:rPr lang="en-US" sz="2100" b="0" i="0" dirty="0">
                <a:solidFill>
                  <a:srgbClr val="333333"/>
                </a:solidFill>
                <a:effectLst/>
                <a:latin typeface="Gotham Narrow"/>
              </a:rPr>
            </a:br>
            <a:br>
              <a:rPr lang="en-US" sz="2100" b="0" i="0" dirty="0">
                <a:solidFill>
                  <a:srgbClr val="333333"/>
                </a:solidFill>
                <a:effectLst/>
                <a:latin typeface="Gotham Narrow"/>
              </a:rPr>
            </a:br>
            <a:r>
              <a:rPr lang="en-US" sz="2100" b="0" i="0" dirty="0">
                <a:solidFill>
                  <a:srgbClr val="333333"/>
                </a:solidFill>
                <a:effectLst/>
                <a:latin typeface="Gotham Narrow"/>
              </a:rPr>
              <a:t>The emerging Reformed churches are those that were influenced by the theology of reformers such as </a:t>
            </a:r>
            <a:r>
              <a:rPr lang="en-US" sz="2100" b="0" i="0" u="none" strike="noStrike" dirty="0">
                <a:solidFill>
                  <a:srgbClr val="EF403A"/>
                </a:solidFill>
                <a:effectLst/>
                <a:latin typeface="Gotham Narrow"/>
                <a:hlinkClick r:id="rId2"/>
              </a:rPr>
              <a:t>Desiderius Erasmus</a:t>
            </a:r>
            <a:r>
              <a:rPr lang="en-US" sz="2100" b="0" i="0" dirty="0">
                <a:solidFill>
                  <a:srgbClr val="333333"/>
                </a:solidFill>
                <a:effectLst/>
                <a:latin typeface="Gotham Narrow"/>
              </a:rPr>
              <a:t>, </a:t>
            </a:r>
            <a:r>
              <a:rPr lang="en-US" sz="2100" b="0" i="0" u="none" strike="noStrike" dirty="0">
                <a:solidFill>
                  <a:srgbClr val="EF403A"/>
                </a:solidFill>
                <a:effectLst/>
                <a:latin typeface="Gotham Narrow"/>
                <a:hlinkClick r:id="rId3"/>
              </a:rPr>
              <a:t>Martin Luther</a:t>
            </a:r>
            <a:r>
              <a:rPr lang="en-US" sz="2100" b="0" i="0" dirty="0">
                <a:solidFill>
                  <a:srgbClr val="333333"/>
                </a:solidFill>
                <a:effectLst/>
                <a:latin typeface="Gotham Narrow"/>
              </a:rPr>
              <a:t>, </a:t>
            </a:r>
            <a:r>
              <a:rPr lang="en-US" sz="2100" b="0" i="0" u="none" strike="noStrike" dirty="0">
                <a:solidFill>
                  <a:srgbClr val="EF403A"/>
                </a:solidFill>
                <a:effectLst/>
                <a:latin typeface="Gotham Narrow"/>
                <a:hlinkClick r:id="rId4"/>
              </a:rPr>
              <a:t>Ulrich Zwingli</a:t>
            </a:r>
            <a:r>
              <a:rPr lang="en-US" sz="2100" b="0" i="0" dirty="0">
                <a:solidFill>
                  <a:srgbClr val="333333"/>
                </a:solidFill>
                <a:effectLst/>
                <a:latin typeface="Gotham Narrow"/>
              </a:rPr>
              <a:t>, </a:t>
            </a:r>
            <a:r>
              <a:rPr lang="en-US" sz="2100" b="0" i="0" u="none" strike="noStrike" dirty="0">
                <a:solidFill>
                  <a:srgbClr val="EF403A"/>
                </a:solidFill>
                <a:effectLst/>
                <a:latin typeface="Gotham Narrow"/>
                <a:hlinkClick r:id="rId5"/>
              </a:rPr>
              <a:t>Philipp Melanchthon</a:t>
            </a:r>
            <a:r>
              <a:rPr lang="en-US" sz="2100" b="0" i="0" dirty="0">
                <a:solidFill>
                  <a:srgbClr val="333333"/>
                </a:solidFill>
                <a:effectLst/>
                <a:latin typeface="Gotham Narrow"/>
              </a:rPr>
              <a:t>, </a:t>
            </a:r>
            <a:r>
              <a:rPr lang="en-US" sz="2100" b="0" i="0" u="none" strike="noStrike" dirty="0">
                <a:solidFill>
                  <a:srgbClr val="EF403A"/>
                </a:solidFill>
                <a:effectLst/>
                <a:latin typeface="Gotham Narrow"/>
                <a:hlinkClick r:id="rId6"/>
              </a:rPr>
              <a:t>John Calvin</a:t>
            </a:r>
            <a:r>
              <a:rPr lang="en-US" sz="2100" b="0" i="0" dirty="0">
                <a:solidFill>
                  <a:srgbClr val="333333"/>
                </a:solidFill>
                <a:effectLst/>
                <a:latin typeface="Gotham Narrow"/>
              </a:rPr>
              <a:t>, </a:t>
            </a:r>
            <a:r>
              <a:rPr lang="en-US" sz="2100" b="0" i="0" u="none" strike="noStrike" dirty="0" err="1">
                <a:solidFill>
                  <a:srgbClr val="EF403A"/>
                </a:solidFill>
                <a:effectLst/>
                <a:latin typeface="Gotham Narrow"/>
                <a:hlinkClick r:id="rId7"/>
              </a:rPr>
              <a:t>Théodore</a:t>
            </a:r>
            <a:r>
              <a:rPr lang="en-US" sz="2100" b="0" i="0" u="none" strike="noStrike" dirty="0">
                <a:solidFill>
                  <a:srgbClr val="EF403A"/>
                </a:solidFill>
                <a:effectLst/>
                <a:latin typeface="Gotham Narrow"/>
                <a:hlinkClick r:id="rId7"/>
              </a:rPr>
              <a:t> de </a:t>
            </a:r>
            <a:r>
              <a:rPr lang="en-US" sz="2100" b="0" i="0" u="none" strike="noStrike" dirty="0" err="1">
                <a:solidFill>
                  <a:srgbClr val="EF403A"/>
                </a:solidFill>
                <a:effectLst/>
                <a:latin typeface="Gotham Narrow"/>
                <a:hlinkClick r:id="rId7"/>
              </a:rPr>
              <a:t>Bèze</a:t>
            </a:r>
            <a:r>
              <a:rPr lang="en-US" sz="2100" b="0" i="0" dirty="0">
                <a:solidFill>
                  <a:srgbClr val="333333"/>
                </a:solidFill>
                <a:effectLst/>
                <a:latin typeface="Gotham Narrow"/>
              </a:rPr>
              <a:t>, and </a:t>
            </a:r>
            <a:r>
              <a:rPr lang="en-US" sz="2100" b="0" i="0" u="none" strike="noStrike" dirty="0">
                <a:solidFill>
                  <a:srgbClr val="EF403A"/>
                </a:solidFill>
                <a:effectLst/>
                <a:latin typeface="Gotham Narrow"/>
                <a:hlinkClick r:id="rId8"/>
              </a:rPr>
              <a:t>John Knox</a:t>
            </a:r>
            <a:r>
              <a:rPr lang="en-US" sz="2100" b="0" i="0" dirty="0">
                <a:solidFill>
                  <a:srgbClr val="333333"/>
                </a:solidFill>
                <a:effectLst/>
                <a:latin typeface="Gotham Narrow"/>
              </a:rPr>
              <a:t>. Designation of these ‘Protestant’ churches as </a:t>
            </a:r>
            <a:r>
              <a:rPr lang="en-US" sz="2100" b="0" i="1" dirty="0" err="1">
                <a:solidFill>
                  <a:srgbClr val="333333"/>
                </a:solidFill>
                <a:effectLst/>
                <a:latin typeface="Gotham Narrow"/>
              </a:rPr>
              <a:t>Églises</a:t>
            </a:r>
            <a:r>
              <a:rPr lang="en-US" sz="2100" b="0" i="1" dirty="0">
                <a:solidFill>
                  <a:srgbClr val="333333"/>
                </a:solidFill>
                <a:effectLst/>
                <a:latin typeface="Gotham Narrow"/>
              </a:rPr>
              <a:t> </a:t>
            </a:r>
            <a:r>
              <a:rPr lang="en-US" sz="2100" b="0" i="1" dirty="0" err="1">
                <a:solidFill>
                  <a:srgbClr val="333333"/>
                </a:solidFill>
                <a:effectLst/>
                <a:latin typeface="Gotham Narrow"/>
              </a:rPr>
              <a:t>réformées</a:t>
            </a:r>
            <a:r>
              <a:rPr lang="en-US" sz="2100" b="0" i="0" dirty="0">
                <a:solidFill>
                  <a:srgbClr val="333333"/>
                </a:solidFill>
                <a:effectLst/>
                <a:latin typeface="Gotham Narrow"/>
              </a:rPr>
              <a:t>, </a:t>
            </a:r>
            <a:r>
              <a:rPr lang="en-US" sz="2100" b="0" i="1" dirty="0" err="1">
                <a:solidFill>
                  <a:srgbClr val="333333"/>
                </a:solidFill>
                <a:effectLst/>
                <a:latin typeface="Gotham Narrow"/>
              </a:rPr>
              <a:t>reformierten</a:t>
            </a:r>
            <a:r>
              <a:rPr lang="en-US" sz="2100" b="0" i="1" dirty="0">
                <a:solidFill>
                  <a:srgbClr val="333333"/>
                </a:solidFill>
                <a:effectLst/>
                <a:latin typeface="Gotham Narrow"/>
              </a:rPr>
              <a:t> </a:t>
            </a:r>
            <a:r>
              <a:rPr lang="en-US" sz="2100" b="0" i="1" dirty="0" err="1">
                <a:solidFill>
                  <a:srgbClr val="333333"/>
                </a:solidFill>
                <a:effectLst/>
                <a:latin typeface="Gotham Narrow"/>
              </a:rPr>
              <a:t>Kirchen</a:t>
            </a:r>
            <a:r>
              <a:rPr lang="en-US" sz="2100" b="0" i="0" dirty="0">
                <a:solidFill>
                  <a:srgbClr val="333333"/>
                </a:solidFill>
                <a:effectLst/>
                <a:latin typeface="Gotham Narrow"/>
              </a:rPr>
              <a:t>, and </a:t>
            </a:r>
            <a:r>
              <a:rPr lang="en-US" sz="2100" b="0" i="1" dirty="0" err="1">
                <a:solidFill>
                  <a:srgbClr val="333333"/>
                </a:solidFill>
                <a:effectLst/>
                <a:latin typeface="Gotham Narrow"/>
              </a:rPr>
              <a:t>ecclesiase</a:t>
            </a:r>
            <a:r>
              <a:rPr lang="en-US" sz="2100" b="0" i="1" dirty="0">
                <a:solidFill>
                  <a:srgbClr val="333333"/>
                </a:solidFill>
                <a:effectLst/>
                <a:latin typeface="Gotham Narrow"/>
              </a:rPr>
              <a:t> </a:t>
            </a:r>
            <a:r>
              <a:rPr lang="en-US" sz="2100" b="0" i="1" dirty="0" err="1">
                <a:solidFill>
                  <a:srgbClr val="333333"/>
                </a:solidFill>
                <a:effectLst/>
                <a:latin typeface="Gotham Narrow"/>
              </a:rPr>
              <a:t>reformatae</a:t>
            </a:r>
            <a:r>
              <a:rPr lang="en-US" sz="2100" b="0" i="0" dirty="0">
                <a:solidFill>
                  <a:srgbClr val="333333"/>
                </a:solidFill>
                <a:effectLst/>
                <a:latin typeface="Gotham Narrow"/>
              </a:rPr>
              <a:t> was common before the end of the sixteenth century.</a:t>
            </a:r>
          </a:p>
          <a:p>
            <a:pPr algn="l"/>
            <a:r>
              <a:rPr lang="en-US" sz="2100" b="0" i="0" dirty="0">
                <a:solidFill>
                  <a:srgbClr val="333333"/>
                </a:solidFill>
                <a:effectLst/>
                <a:latin typeface="Gotham Narrow"/>
              </a:rPr>
              <a:t>This exhibit examines sixteenth century European reformers and their contributions to the Reformation. </a:t>
            </a:r>
            <a:r>
              <a:rPr lang="en-US" sz="2100" b="0" i="1" dirty="0">
                <a:solidFill>
                  <a:srgbClr val="333333"/>
                </a:solidFill>
                <a:effectLst/>
                <a:latin typeface="Gotham Narrow"/>
              </a:rPr>
              <a:t>Unless noted, all images are sourced from the society's collections.</a:t>
            </a:r>
            <a:endParaRPr lang="en-US" sz="2100" b="0" i="0" dirty="0">
              <a:solidFill>
                <a:srgbClr val="333333"/>
              </a:solidFill>
              <a:effectLst/>
              <a:latin typeface="Gotham Narrow"/>
            </a:endParaRPr>
          </a:p>
          <a:p>
            <a:endParaRPr lang="en-US" dirty="0"/>
          </a:p>
        </p:txBody>
      </p:sp>
      <p:pic>
        <p:nvPicPr>
          <p:cNvPr id="1026" name="Picture 2">
            <a:extLst>
              <a:ext uri="{FF2B5EF4-FFF2-40B4-BE49-F238E27FC236}">
                <a16:creationId xmlns:a16="http://schemas.microsoft.com/office/drawing/2014/main" id="{EAC40227-A12C-4684-B774-65D1B70F2E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931" y="1757465"/>
            <a:ext cx="4202729" cy="3394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62C704-0022-4F6F-AC7D-7D20986DAC78}"/>
              </a:ext>
            </a:extLst>
          </p:cNvPr>
          <p:cNvSpPr txBox="1"/>
          <p:nvPr/>
        </p:nvSpPr>
        <p:spPr>
          <a:xfrm>
            <a:off x="901931" y="941033"/>
            <a:ext cx="3932237" cy="400110"/>
          </a:xfrm>
          <a:prstGeom prst="rect">
            <a:avLst/>
          </a:prstGeom>
          <a:noFill/>
        </p:spPr>
        <p:txBody>
          <a:bodyPr wrap="square" rtlCol="0">
            <a:spAutoFit/>
          </a:bodyPr>
          <a:lstStyle/>
          <a:p>
            <a:pPr algn="ctr"/>
            <a:r>
              <a:rPr lang="en-US" sz="2000" dirty="0"/>
              <a:t>FOUNDATIONS OF THE FAITH</a:t>
            </a:r>
          </a:p>
        </p:txBody>
      </p:sp>
      <p:sp>
        <p:nvSpPr>
          <p:cNvPr id="6" name="TextBox 5">
            <a:extLst>
              <a:ext uri="{FF2B5EF4-FFF2-40B4-BE49-F238E27FC236}">
                <a16:creationId xmlns:a16="http://schemas.microsoft.com/office/drawing/2014/main" id="{5386DFB4-E4F3-4D10-ACD2-DBC9B15261E5}"/>
              </a:ext>
            </a:extLst>
          </p:cNvPr>
          <p:cNvSpPr txBox="1"/>
          <p:nvPr/>
        </p:nvSpPr>
        <p:spPr>
          <a:xfrm>
            <a:off x="901932" y="5485788"/>
            <a:ext cx="4202728" cy="584775"/>
          </a:xfrm>
          <a:prstGeom prst="rect">
            <a:avLst/>
          </a:prstGeom>
          <a:noFill/>
        </p:spPr>
        <p:txBody>
          <a:bodyPr wrap="square" rtlCol="0">
            <a:spAutoFit/>
          </a:bodyPr>
          <a:lstStyle/>
          <a:p>
            <a:r>
              <a:rPr lang="en-US" sz="800" b="0" i="0" dirty="0">
                <a:effectLst/>
                <a:latin typeface="Gotham Narrow"/>
              </a:rPr>
              <a:t>Philipp Melanchthon (left), Martin Luther (center), Johann </a:t>
            </a:r>
            <a:r>
              <a:rPr lang="en-US" sz="800" b="0" i="0" dirty="0" err="1">
                <a:effectLst/>
                <a:latin typeface="Gotham Narrow"/>
              </a:rPr>
              <a:t>Bugenhagen</a:t>
            </a:r>
            <a:r>
              <a:rPr lang="en-US" sz="800" b="0" i="0" dirty="0">
                <a:effectLst/>
                <a:latin typeface="Gotham Narrow"/>
              </a:rPr>
              <a:t> (aka </a:t>
            </a:r>
            <a:r>
              <a:rPr lang="en-US" sz="800" b="0" i="0" dirty="0" err="1">
                <a:effectLst/>
                <a:latin typeface="Gotham Narrow"/>
              </a:rPr>
              <a:t>Pomeranus</a:t>
            </a:r>
            <a:r>
              <a:rPr lang="en-US" sz="800" b="0" i="0" dirty="0">
                <a:effectLst/>
                <a:latin typeface="Gotham Narrow"/>
              </a:rPr>
              <a:t>, second from right), and Caspar </a:t>
            </a:r>
            <a:r>
              <a:rPr lang="en-US" sz="800" b="0" i="0" dirty="0" err="1">
                <a:effectLst/>
                <a:latin typeface="Gotham Narrow"/>
              </a:rPr>
              <a:t>Cruciger</a:t>
            </a:r>
            <a:r>
              <a:rPr lang="en-US" sz="800" b="0" i="0" dirty="0">
                <a:effectLst/>
                <a:latin typeface="Gotham Narrow"/>
              </a:rPr>
              <a:t> (right) translate the Bible. </a:t>
            </a:r>
            <a:r>
              <a:rPr lang="en-US" sz="800" b="0" i="1" dirty="0">
                <a:effectLst/>
                <a:latin typeface="Gotham Narrow"/>
              </a:rPr>
              <a:t>Lithograph by Alphonse Léon Noël from a painting by Pierre-Antoine </a:t>
            </a:r>
            <a:r>
              <a:rPr lang="en-US" sz="800" b="0" i="1" dirty="0" err="1">
                <a:effectLst/>
                <a:latin typeface="Gotham Narrow"/>
              </a:rPr>
              <a:t>Labouchère</a:t>
            </a:r>
            <a:r>
              <a:rPr lang="en-US" sz="800" b="0" i="1" dirty="0">
                <a:effectLst/>
                <a:latin typeface="Gotham Narrow"/>
              </a:rPr>
              <a:t>, ca. 1846.</a:t>
            </a:r>
            <a:r>
              <a:rPr lang="en-US" sz="800" b="0" i="0" dirty="0">
                <a:effectLst/>
                <a:latin typeface="Gotham Narrow"/>
              </a:rPr>
              <a:t> [Image no. 4433]</a:t>
            </a:r>
            <a:endParaRPr lang="en-US" sz="800" dirty="0"/>
          </a:p>
        </p:txBody>
      </p:sp>
    </p:spTree>
    <p:extLst>
      <p:ext uri="{BB962C8B-B14F-4D97-AF65-F5344CB8AC3E}">
        <p14:creationId xmlns:p14="http://schemas.microsoft.com/office/powerpoint/2010/main" val="195987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357" y="751114"/>
            <a:ext cx="10646229" cy="3046988"/>
          </a:xfrm>
          <a:prstGeom prst="rect">
            <a:avLst/>
          </a:prstGeom>
        </p:spPr>
        <p:txBody>
          <a:bodyPr wrap="square">
            <a:spAutoFit/>
          </a:bodyPr>
          <a:lstStyle/>
          <a:p>
            <a:r>
              <a:rPr lang="en-US" sz="2400" dirty="0">
                <a:solidFill>
                  <a:srgbClr val="333333"/>
                </a:solidFill>
                <a:latin typeface="Gotham Narrow"/>
              </a:rPr>
              <a:t>Young Calvin, his name Latinized to </a:t>
            </a:r>
            <a:r>
              <a:rPr lang="en-US" sz="2400" dirty="0" err="1">
                <a:solidFill>
                  <a:srgbClr val="333333"/>
                </a:solidFill>
                <a:latin typeface="Gotham Narrow"/>
              </a:rPr>
              <a:t>Ioannis</a:t>
            </a:r>
            <a:r>
              <a:rPr lang="en-US" sz="2400" dirty="0">
                <a:solidFill>
                  <a:srgbClr val="333333"/>
                </a:solidFill>
                <a:latin typeface="Gotham Narrow"/>
              </a:rPr>
              <a:t> </a:t>
            </a:r>
            <a:r>
              <a:rPr lang="en-US" sz="2400" dirty="0" err="1">
                <a:solidFill>
                  <a:srgbClr val="333333"/>
                </a:solidFill>
                <a:latin typeface="Gotham Narrow"/>
              </a:rPr>
              <a:t>Calvinus</a:t>
            </a:r>
            <a:r>
              <a:rPr lang="en-US" sz="2400" dirty="0">
                <a:solidFill>
                  <a:srgbClr val="333333"/>
                </a:solidFill>
                <a:latin typeface="Gotham Narrow"/>
              </a:rPr>
              <a:t>, completed his studies and settled in Paris. He experienced what he described as “a sudden conversion” and joined reform-minded activists who were taking stronger and more public stands on church reform. When his friend Nicholas Cop was installed as rector at the University of Paris in 1533, Cop advocated for church reforms in his inaugural address. Some believed Calvin authored Cop’s controversial remarks, which showed affinities with </a:t>
            </a:r>
            <a:r>
              <a:rPr lang="en-US" sz="2400" dirty="0">
                <a:solidFill>
                  <a:srgbClr val="EF403A"/>
                </a:solidFill>
                <a:latin typeface="Gotham Narrow"/>
                <a:hlinkClick r:id="rId2"/>
              </a:rPr>
              <a:t>Desiderius Erasmus</a:t>
            </a:r>
            <a:r>
              <a:rPr lang="en-US" sz="2400" dirty="0">
                <a:solidFill>
                  <a:srgbClr val="333333"/>
                </a:solidFill>
                <a:latin typeface="Gotham Narrow"/>
              </a:rPr>
              <a:t> and </a:t>
            </a:r>
            <a:r>
              <a:rPr lang="en-US" sz="2400" dirty="0">
                <a:solidFill>
                  <a:srgbClr val="EF403A"/>
                </a:solidFill>
                <a:latin typeface="Gotham Narrow"/>
                <a:hlinkClick r:id="rId3"/>
              </a:rPr>
              <a:t>Martin Luther</a:t>
            </a:r>
            <a:r>
              <a:rPr lang="en-US" sz="2400" dirty="0">
                <a:solidFill>
                  <a:srgbClr val="333333"/>
                </a:solidFill>
                <a:latin typeface="Gotham Narrow"/>
              </a:rPr>
              <a:t>, </a:t>
            </a:r>
            <a:endParaRPr lang="en-US" sz="2400" dirty="0"/>
          </a:p>
        </p:txBody>
      </p:sp>
      <p:pic>
        <p:nvPicPr>
          <p:cNvPr id="3" name="Picture 4">
            <a:extLst>
              <a:ext uri="{FF2B5EF4-FFF2-40B4-BE49-F238E27FC236}">
                <a16:creationId xmlns:a16="http://schemas.microsoft.com/office/drawing/2014/main" id="{DDEFDC79-33CB-4671-8215-F70936C33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197" y="3412672"/>
            <a:ext cx="4302520" cy="3082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A84F49-5369-4B7B-A7BE-FD214A157C53}"/>
              </a:ext>
            </a:extLst>
          </p:cNvPr>
          <p:cNvSpPr txBox="1"/>
          <p:nvPr/>
        </p:nvSpPr>
        <p:spPr>
          <a:xfrm>
            <a:off x="2971799" y="3951514"/>
            <a:ext cx="3412671" cy="1323439"/>
          </a:xfrm>
          <a:prstGeom prst="rect">
            <a:avLst/>
          </a:prstGeom>
          <a:noFill/>
        </p:spPr>
        <p:txBody>
          <a:bodyPr wrap="square">
            <a:spAutoFit/>
          </a:bodyPr>
          <a:lstStyle/>
          <a:p>
            <a:r>
              <a:rPr lang="en-US" sz="1600" b="0" i="0" dirty="0">
                <a:effectLst/>
                <a:latin typeface="Gotham Narrow"/>
              </a:rPr>
              <a:t>Portrait of John Calvin in his library from</a:t>
            </a:r>
            <a:r>
              <a:rPr lang="en-US" sz="1600" b="0" i="1" dirty="0">
                <a:effectLst/>
                <a:latin typeface="Gotham Narrow"/>
              </a:rPr>
              <a:t> </a:t>
            </a:r>
            <a:r>
              <a:rPr lang="en-US" sz="1600" b="0" i="1" dirty="0" err="1">
                <a:effectLst/>
                <a:latin typeface="Gotham Narrow"/>
              </a:rPr>
              <a:t>Ioannis</a:t>
            </a:r>
            <a:r>
              <a:rPr lang="en-US" sz="1600" b="0" i="1" dirty="0">
                <a:effectLst/>
                <a:latin typeface="Gotham Narrow"/>
              </a:rPr>
              <a:t> </a:t>
            </a:r>
            <a:r>
              <a:rPr lang="en-US" sz="1600" b="0" i="1" dirty="0" err="1">
                <a:effectLst/>
                <a:latin typeface="Gotham Narrow"/>
              </a:rPr>
              <a:t>Calvini</a:t>
            </a:r>
            <a:r>
              <a:rPr lang="en-US" sz="1600" b="0" i="1" dirty="0">
                <a:effectLst/>
                <a:latin typeface="Gotham Narrow"/>
              </a:rPr>
              <a:t> </a:t>
            </a:r>
            <a:r>
              <a:rPr lang="en-US" sz="1600" b="0" i="1" dirty="0" err="1">
                <a:effectLst/>
                <a:latin typeface="Gotham Narrow"/>
              </a:rPr>
              <a:t>Noviodunensis</a:t>
            </a:r>
            <a:r>
              <a:rPr lang="en-US" sz="1600" b="0" i="1" dirty="0">
                <a:effectLst/>
                <a:latin typeface="Gotham Narrow"/>
              </a:rPr>
              <a:t> Opera omnia: in </a:t>
            </a:r>
            <a:r>
              <a:rPr lang="en-US" sz="1600" b="0" i="1" dirty="0" err="1">
                <a:effectLst/>
                <a:latin typeface="Gotham Narrow"/>
              </a:rPr>
              <a:t>novem</a:t>
            </a:r>
            <a:r>
              <a:rPr lang="en-US" sz="1600" b="0" i="1" dirty="0">
                <a:effectLst/>
                <a:latin typeface="Gotham Narrow"/>
              </a:rPr>
              <a:t> </a:t>
            </a:r>
            <a:r>
              <a:rPr lang="en-US" sz="1600" b="0" i="1" dirty="0" err="1">
                <a:effectLst/>
                <a:latin typeface="Gotham Narrow"/>
              </a:rPr>
              <a:t>tomos</a:t>
            </a:r>
            <a:r>
              <a:rPr lang="en-US" sz="1600" b="0" i="1" dirty="0">
                <a:effectLst/>
                <a:latin typeface="Gotham Narrow"/>
              </a:rPr>
              <a:t> digesta</a:t>
            </a:r>
            <a:r>
              <a:rPr lang="en-US" sz="1600" b="0" i="0" dirty="0">
                <a:effectLst/>
                <a:latin typeface="Gotham Narrow"/>
              </a:rPr>
              <a:t>. </a:t>
            </a:r>
            <a:r>
              <a:rPr lang="en-US" sz="1600" b="0" i="0" dirty="0" err="1">
                <a:effectLst/>
                <a:latin typeface="Gotham Narrow"/>
              </a:rPr>
              <a:t>Amstelodami</a:t>
            </a:r>
            <a:r>
              <a:rPr lang="en-US" sz="1600" b="0" i="0" dirty="0">
                <a:effectLst/>
                <a:latin typeface="Gotham Narrow"/>
              </a:rPr>
              <a:t>: Apud </a:t>
            </a:r>
            <a:r>
              <a:rPr lang="en-US" sz="1600" b="0" i="0" dirty="0" err="1">
                <a:effectLst/>
                <a:latin typeface="Gotham Narrow"/>
              </a:rPr>
              <a:t>viduam</a:t>
            </a:r>
            <a:r>
              <a:rPr lang="en-US" sz="1600" b="0" i="0" dirty="0">
                <a:effectLst/>
                <a:latin typeface="Gotham Narrow"/>
              </a:rPr>
              <a:t> </a:t>
            </a:r>
            <a:r>
              <a:rPr lang="en-US" sz="1600" b="0" i="0" dirty="0" err="1">
                <a:effectLst/>
                <a:latin typeface="Gotham Narrow"/>
              </a:rPr>
              <a:t>Joannis</a:t>
            </a:r>
            <a:r>
              <a:rPr lang="en-US" sz="1600" b="0" i="0" dirty="0">
                <a:effectLst/>
                <a:latin typeface="Gotham Narrow"/>
              </a:rPr>
              <a:t> Jacobi </a:t>
            </a:r>
            <a:r>
              <a:rPr lang="en-US" sz="1600" b="0" i="0" dirty="0" err="1">
                <a:effectLst/>
                <a:latin typeface="Gotham Narrow"/>
              </a:rPr>
              <a:t>Schipperi</a:t>
            </a:r>
            <a:r>
              <a:rPr lang="en-US" sz="1600" b="0" i="0" dirty="0">
                <a:effectLst/>
                <a:latin typeface="Gotham Narrow"/>
              </a:rPr>
              <a:t>, 1671</a:t>
            </a:r>
            <a:endParaRPr lang="en-US" sz="1600" dirty="0"/>
          </a:p>
        </p:txBody>
      </p:sp>
    </p:spTree>
    <p:extLst>
      <p:ext uri="{BB962C8B-B14F-4D97-AF65-F5344CB8AC3E}">
        <p14:creationId xmlns:p14="http://schemas.microsoft.com/office/powerpoint/2010/main" val="300342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AA6EF8D-9F85-42BE-B771-E6EA6DF36D99}"/>
              </a:ext>
            </a:extLst>
          </p:cNvPr>
          <p:cNvSpPr txBox="1"/>
          <p:nvPr/>
        </p:nvSpPr>
        <p:spPr>
          <a:xfrm>
            <a:off x="933060" y="1082351"/>
            <a:ext cx="9983755" cy="5016758"/>
          </a:xfrm>
          <a:prstGeom prst="rect">
            <a:avLst/>
          </a:prstGeom>
          <a:noFill/>
        </p:spPr>
        <p:txBody>
          <a:bodyPr wrap="square">
            <a:spAutoFit/>
          </a:bodyPr>
          <a:lstStyle/>
          <a:p>
            <a:r>
              <a:rPr lang="en-US" sz="3200" b="0" i="0" dirty="0">
                <a:solidFill>
                  <a:srgbClr val="333333"/>
                </a:solidFill>
                <a:effectLst/>
                <a:latin typeface="Gotham Narrow"/>
              </a:rPr>
              <a:t>The twenty-four year old Calvin relocated to Reformation-minded Basel, where in 1536, he wrote his six-chapter distillation of evangelical faith, published in Latin: </a:t>
            </a:r>
            <a:r>
              <a:rPr lang="en-US" sz="3200" b="0" i="1" dirty="0" err="1">
                <a:solidFill>
                  <a:srgbClr val="333333"/>
                </a:solidFill>
                <a:effectLst/>
                <a:latin typeface="Gotham Narrow"/>
              </a:rPr>
              <a:t>Christianae</a:t>
            </a:r>
            <a:r>
              <a:rPr lang="en-US" sz="3200" b="0" i="1" dirty="0">
                <a:solidFill>
                  <a:srgbClr val="333333"/>
                </a:solidFill>
                <a:effectLst/>
                <a:latin typeface="Gotham Narrow"/>
              </a:rPr>
              <a:t> </a:t>
            </a:r>
            <a:r>
              <a:rPr lang="en-US" sz="3200" b="0" i="1" dirty="0" err="1">
                <a:solidFill>
                  <a:srgbClr val="333333"/>
                </a:solidFill>
                <a:effectLst/>
                <a:latin typeface="Gotham Narrow"/>
              </a:rPr>
              <a:t>religionis</a:t>
            </a:r>
            <a:r>
              <a:rPr lang="en-US" sz="3200" b="0" i="1" dirty="0">
                <a:solidFill>
                  <a:srgbClr val="333333"/>
                </a:solidFill>
                <a:effectLst/>
                <a:latin typeface="Gotham Narrow"/>
              </a:rPr>
              <a:t> </a:t>
            </a:r>
            <a:r>
              <a:rPr lang="en-US" sz="3200" b="0" i="1" dirty="0" err="1">
                <a:solidFill>
                  <a:srgbClr val="333333"/>
                </a:solidFill>
                <a:effectLst/>
                <a:latin typeface="Gotham Narrow"/>
              </a:rPr>
              <a:t>instituto</a:t>
            </a:r>
            <a:r>
              <a:rPr lang="en-US" sz="3200" b="0" i="0" dirty="0">
                <a:solidFill>
                  <a:srgbClr val="333333"/>
                </a:solidFill>
                <a:effectLst/>
                <a:latin typeface="Gotham Narrow"/>
              </a:rPr>
              <a:t>, or </a:t>
            </a:r>
            <a:r>
              <a:rPr lang="en-US" sz="3200" b="0" i="1" dirty="0">
                <a:solidFill>
                  <a:srgbClr val="333333"/>
                </a:solidFill>
                <a:effectLst/>
                <a:latin typeface="Gotham Narrow"/>
              </a:rPr>
              <a:t>Institutes of the Christian Religion</a:t>
            </a:r>
            <a:r>
              <a:rPr lang="en-US" sz="3200" b="0" i="0" dirty="0">
                <a:solidFill>
                  <a:srgbClr val="333333"/>
                </a:solidFill>
                <a:effectLst/>
                <a:latin typeface="Gotham Narrow"/>
              </a:rPr>
              <a:t>. This treatise was systematic and clear. It derived much of its form and substance from Luther’s </a:t>
            </a:r>
            <a:r>
              <a:rPr lang="en-US" sz="3200" b="0" i="1" dirty="0">
                <a:solidFill>
                  <a:srgbClr val="333333"/>
                </a:solidFill>
                <a:effectLst/>
                <a:latin typeface="Gotham Narrow"/>
              </a:rPr>
              <a:t>Kleiner </a:t>
            </a:r>
            <a:r>
              <a:rPr lang="en-US" sz="3200" b="0" i="1" dirty="0" err="1">
                <a:solidFill>
                  <a:srgbClr val="333333"/>
                </a:solidFill>
                <a:effectLst/>
                <a:latin typeface="Gotham Narrow"/>
              </a:rPr>
              <a:t>Katechismus</a:t>
            </a:r>
            <a:r>
              <a:rPr lang="en-US" sz="3200" b="0" i="0" dirty="0">
                <a:solidFill>
                  <a:srgbClr val="333333"/>
                </a:solidFill>
                <a:effectLst/>
                <a:latin typeface="Gotham Narrow"/>
              </a:rPr>
              <a:t> (1529) and addressed law, the Decalogue, the Apostles’ Creed, the Lord’s Prayer, the sacraments, and Church government.</a:t>
            </a:r>
            <a:endParaRPr lang="en-US" sz="3200" dirty="0"/>
          </a:p>
        </p:txBody>
      </p:sp>
    </p:spTree>
    <p:extLst>
      <p:ext uri="{BB962C8B-B14F-4D97-AF65-F5344CB8AC3E}">
        <p14:creationId xmlns:p14="http://schemas.microsoft.com/office/powerpoint/2010/main" val="121510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636814"/>
            <a:ext cx="10466614" cy="5693866"/>
          </a:xfrm>
          <a:prstGeom prst="rect">
            <a:avLst/>
          </a:prstGeom>
        </p:spPr>
        <p:txBody>
          <a:bodyPr wrap="square">
            <a:spAutoFit/>
          </a:bodyPr>
          <a:lstStyle/>
          <a:p>
            <a:r>
              <a:rPr lang="en-US" sz="2800" dirty="0">
                <a:solidFill>
                  <a:srgbClr val="333333"/>
                </a:solidFill>
                <a:latin typeface="Gotham Narrow"/>
              </a:rPr>
              <a:t>Passing through Geneva later that year, he was persuaded to stay and assist in organizing the Reformation in that city. However, on Easter Day 1538, Calvin publicly defied the city council’s instructions to conform to the </a:t>
            </a:r>
            <a:r>
              <a:rPr lang="en-US" sz="2800" dirty="0" err="1">
                <a:solidFill>
                  <a:srgbClr val="333333"/>
                </a:solidFill>
                <a:latin typeface="Gotham Narrow"/>
              </a:rPr>
              <a:t>Zwinglian</a:t>
            </a:r>
            <a:r>
              <a:rPr lang="en-US" sz="2800" dirty="0">
                <a:solidFill>
                  <a:srgbClr val="333333"/>
                </a:solidFill>
                <a:latin typeface="Gotham Narrow"/>
              </a:rPr>
              <a:t> religious practices of Berne and was ordered to leave. After serving as pastor to the French congregation in Strasbourg for three years, Calvin accepted an invitation to return to Geneva. In 1541, he began fourteen years of work to establish a theocratic regime in the city, and his Ecclesiastical Ordinances were adopted by the city council in November 1541. These ordinances distinguished four ministries within the church: pastors, doctors, elders, and deacons. Other reforming measures included introducing vernacular catechisms and liturgy.</a:t>
            </a:r>
            <a:endParaRPr lang="en-US" sz="2800" dirty="0"/>
          </a:p>
        </p:txBody>
      </p:sp>
    </p:spTree>
    <p:extLst>
      <p:ext uri="{BB962C8B-B14F-4D97-AF65-F5344CB8AC3E}">
        <p14:creationId xmlns:p14="http://schemas.microsoft.com/office/powerpoint/2010/main" val="373167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9957" y="930729"/>
            <a:ext cx="10107386" cy="2677656"/>
          </a:xfrm>
          <a:prstGeom prst="rect">
            <a:avLst/>
          </a:prstGeom>
        </p:spPr>
        <p:txBody>
          <a:bodyPr wrap="square">
            <a:spAutoFit/>
          </a:bodyPr>
          <a:lstStyle/>
          <a:p>
            <a:r>
              <a:rPr lang="en-US" sz="2400" dirty="0">
                <a:solidFill>
                  <a:srgbClr val="333333"/>
                </a:solidFill>
                <a:latin typeface="Gotham Narrow"/>
              </a:rPr>
              <a:t>Over time, John Calvin expanded on and refined his thinking in the</a:t>
            </a:r>
            <a:r>
              <a:rPr lang="en-US" sz="2400" i="1" dirty="0">
                <a:solidFill>
                  <a:srgbClr val="333333"/>
                </a:solidFill>
                <a:latin typeface="Gotham Narrow"/>
              </a:rPr>
              <a:t> Institutes</a:t>
            </a:r>
            <a:r>
              <a:rPr lang="en-US" sz="2400" dirty="0">
                <a:solidFill>
                  <a:srgbClr val="333333"/>
                </a:solidFill>
                <a:latin typeface="Gotham Narrow"/>
              </a:rPr>
              <a:t>. Responding to the considerable interest in the work and the controversy it generated, he issued a much expanded eighty-chapter version. The text became the most important theological text of the Reformation. The 1559 Latin edition was widely circulated in various forms, becoming the theological source document of Protestantism. The </a:t>
            </a:r>
            <a:r>
              <a:rPr lang="en-US" sz="2400" i="1" dirty="0">
                <a:solidFill>
                  <a:srgbClr val="333333"/>
                </a:solidFill>
                <a:latin typeface="Gotham Narrow"/>
              </a:rPr>
              <a:t>Institutes</a:t>
            </a:r>
            <a:r>
              <a:rPr lang="en-US" sz="2400" dirty="0">
                <a:solidFill>
                  <a:srgbClr val="333333"/>
                </a:solidFill>
                <a:latin typeface="Gotham Narrow"/>
              </a:rPr>
              <a:t> is hailed as the cornerstone of Calvinist theology.</a:t>
            </a:r>
            <a:endParaRPr lang="en-US" sz="2400" dirty="0"/>
          </a:p>
        </p:txBody>
      </p:sp>
      <p:pic>
        <p:nvPicPr>
          <p:cNvPr id="3" name="Picture 2">
            <a:extLst>
              <a:ext uri="{FF2B5EF4-FFF2-40B4-BE49-F238E27FC236}">
                <a16:creationId xmlns:a16="http://schemas.microsoft.com/office/drawing/2014/main" id="{096FB8C8-3887-4A1A-ADE7-4CBCE18AA2F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452838" y="3783003"/>
            <a:ext cx="3360821" cy="191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98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1884" y="2346036"/>
            <a:ext cx="7820346" cy="584775"/>
          </a:xfrm>
          <a:prstGeom prst="rect">
            <a:avLst/>
          </a:prstGeom>
        </p:spPr>
        <p:txBody>
          <a:bodyPr wrap="none">
            <a:spAutoFit/>
          </a:bodyPr>
          <a:lstStyle/>
          <a:p>
            <a:pPr marL="285750" indent="-285750">
              <a:buFont typeface="Arial" panose="020B0604020202020204" pitchFamily="34" charset="0"/>
              <a:buChar char="•"/>
            </a:pPr>
            <a:r>
              <a:rPr lang="en-US" sz="3200" dirty="0"/>
              <a:t>What made Calvin different than Luther?</a:t>
            </a:r>
          </a:p>
        </p:txBody>
      </p:sp>
    </p:spTree>
    <p:extLst>
      <p:ext uri="{BB962C8B-B14F-4D97-AF65-F5344CB8AC3E}">
        <p14:creationId xmlns:p14="http://schemas.microsoft.com/office/powerpoint/2010/main" val="264922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4669971" y="734786"/>
            <a:ext cx="6792686" cy="5943600"/>
          </a:xfrm>
        </p:spPr>
        <p:txBody>
          <a:bodyPr>
            <a:normAutofit/>
          </a:bodyPr>
          <a:lstStyle/>
          <a:p>
            <a:r>
              <a:rPr lang="en-US" sz="2400" b="0" i="0" dirty="0">
                <a:solidFill>
                  <a:srgbClr val="333333"/>
                </a:solidFill>
                <a:effectLst/>
                <a:latin typeface="Gotham Narrow"/>
              </a:rPr>
              <a:t>In 1528, while studying law at the university in Orleans, France, theologian and scholar </a:t>
            </a:r>
            <a:r>
              <a:rPr lang="en-US" sz="2400" b="0" i="0" dirty="0" err="1">
                <a:solidFill>
                  <a:srgbClr val="333333"/>
                </a:solidFill>
                <a:effectLst/>
                <a:latin typeface="Gotham Narrow"/>
              </a:rPr>
              <a:t>Théodore</a:t>
            </a:r>
            <a:r>
              <a:rPr lang="en-US" sz="2400" b="0" i="0" dirty="0">
                <a:solidFill>
                  <a:srgbClr val="333333"/>
                </a:solidFill>
                <a:effectLst/>
                <a:latin typeface="Gotham Narrow"/>
              </a:rPr>
              <a:t> de </a:t>
            </a:r>
            <a:r>
              <a:rPr lang="en-US" sz="2400" b="0" i="0" dirty="0" err="1">
                <a:solidFill>
                  <a:srgbClr val="333333"/>
                </a:solidFill>
                <a:effectLst/>
                <a:latin typeface="Gotham Narrow"/>
              </a:rPr>
              <a:t>Bèze</a:t>
            </a:r>
            <a:r>
              <a:rPr lang="en-US" sz="2400" b="0" i="0" dirty="0">
                <a:solidFill>
                  <a:srgbClr val="333333"/>
                </a:solidFill>
                <a:effectLst/>
                <a:latin typeface="Gotham Narrow"/>
              </a:rPr>
              <a:t> (1519-1605) was greatly influenced by Melchior </a:t>
            </a:r>
            <a:r>
              <a:rPr lang="en-US" sz="2400" b="0" i="0" dirty="0" err="1">
                <a:solidFill>
                  <a:srgbClr val="333333"/>
                </a:solidFill>
                <a:effectLst/>
                <a:latin typeface="Gotham Narrow"/>
              </a:rPr>
              <a:t>Wolmar</a:t>
            </a:r>
            <a:r>
              <a:rPr lang="en-US" sz="2400" b="0" i="0" dirty="0">
                <a:solidFill>
                  <a:srgbClr val="333333"/>
                </a:solidFill>
                <a:effectLst/>
                <a:latin typeface="Gotham Narrow"/>
              </a:rPr>
              <a:t>, a German scholar who had also mentored </a:t>
            </a:r>
            <a:r>
              <a:rPr lang="en-US" sz="2400" b="0" i="0" u="none" strike="noStrike" dirty="0">
                <a:solidFill>
                  <a:srgbClr val="EF403A"/>
                </a:solidFill>
                <a:effectLst/>
                <a:latin typeface="Gotham Narrow"/>
                <a:hlinkClick r:id="rId2"/>
              </a:rPr>
              <a:t>John Calvin</a:t>
            </a:r>
            <a:r>
              <a:rPr lang="en-US" sz="2400" b="0" i="0" dirty="0">
                <a:solidFill>
                  <a:srgbClr val="333333"/>
                </a:solidFill>
                <a:effectLst/>
                <a:latin typeface="Gotham Narrow"/>
              </a:rPr>
              <a:t>. Thirty years later, in 1558, </a:t>
            </a:r>
            <a:r>
              <a:rPr lang="en-US" sz="2400" b="0" i="0" dirty="0" err="1">
                <a:solidFill>
                  <a:srgbClr val="333333"/>
                </a:solidFill>
                <a:effectLst/>
                <a:latin typeface="Gotham Narrow"/>
              </a:rPr>
              <a:t>Bèze</a:t>
            </a:r>
            <a:r>
              <a:rPr lang="en-US" sz="2400" b="0" i="0" dirty="0">
                <a:solidFill>
                  <a:srgbClr val="333333"/>
                </a:solidFill>
                <a:effectLst/>
                <a:latin typeface="Gotham Narrow"/>
              </a:rPr>
              <a:t> accepted an offer from Calvin to teach at the newly founded academy at Geneva. In 1559, he published his </a:t>
            </a:r>
            <a:r>
              <a:rPr lang="en-US" sz="2400" b="0" i="1" dirty="0">
                <a:solidFill>
                  <a:srgbClr val="333333"/>
                </a:solidFill>
                <a:effectLst/>
                <a:latin typeface="Gotham Narrow"/>
              </a:rPr>
              <a:t>Confession de la </a:t>
            </a:r>
            <a:r>
              <a:rPr lang="en-US" sz="2400" b="0" i="1" dirty="0" err="1">
                <a:solidFill>
                  <a:srgbClr val="333333"/>
                </a:solidFill>
                <a:effectLst/>
                <a:latin typeface="Gotham Narrow"/>
              </a:rPr>
              <a:t>foi</a:t>
            </a:r>
            <a:r>
              <a:rPr lang="en-US" sz="2400" b="0" i="1" dirty="0">
                <a:solidFill>
                  <a:srgbClr val="333333"/>
                </a:solidFill>
                <a:effectLst/>
                <a:latin typeface="Gotham Narrow"/>
              </a:rPr>
              <a:t> </a:t>
            </a:r>
            <a:r>
              <a:rPr lang="en-US" sz="2400" b="0" i="1" dirty="0" err="1">
                <a:solidFill>
                  <a:srgbClr val="333333"/>
                </a:solidFill>
                <a:effectLst/>
                <a:latin typeface="Gotham Narrow"/>
              </a:rPr>
              <a:t>chretienne</a:t>
            </a:r>
            <a:r>
              <a:rPr lang="en-US" sz="2400" b="0" i="0" dirty="0">
                <a:solidFill>
                  <a:srgbClr val="333333"/>
                </a:solidFill>
                <a:effectLst/>
                <a:latin typeface="Gotham Narrow"/>
              </a:rPr>
              <a:t>, an exposition of Calvinist beliefs, which was translated into Latin in 1560. Upon the death of Calvin in 1564, </a:t>
            </a:r>
            <a:r>
              <a:rPr lang="en-US" sz="2400" b="0" i="0" dirty="0" err="1">
                <a:solidFill>
                  <a:srgbClr val="333333"/>
                </a:solidFill>
                <a:effectLst/>
                <a:latin typeface="Gotham Narrow"/>
              </a:rPr>
              <a:t>Bèze</a:t>
            </a:r>
            <a:r>
              <a:rPr lang="en-US" sz="2400" b="0" i="0" dirty="0">
                <a:solidFill>
                  <a:srgbClr val="333333"/>
                </a:solidFill>
                <a:effectLst/>
                <a:latin typeface="Gotham Narrow"/>
              </a:rPr>
              <a:t> succeeded him as head of the Genevan Church and leader of the Calvinist movement in Europe.</a:t>
            </a:r>
          </a:p>
          <a:p>
            <a:endParaRPr lang="en-US" sz="2400" b="0" i="0" dirty="0">
              <a:solidFill>
                <a:srgbClr val="333333"/>
              </a:solidFill>
              <a:effectLst/>
              <a:latin typeface="Gotham Narrow"/>
            </a:endParaRPr>
          </a:p>
          <a:p>
            <a:endParaRPr lang="en-US" sz="2400" dirty="0"/>
          </a:p>
        </p:txBody>
      </p:sp>
      <p:sp>
        <p:nvSpPr>
          <p:cNvPr id="5" name="TextBox 4">
            <a:extLst>
              <a:ext uri="{FF2B5EF4-FFF2-40B4-BE49-F238E27FC236}">
                <a16:creationId xmlns:a16="http://schemas.microsoft.com/office/drawing/2014/main" id="{6662C704-0022-4F6F-AC7D-7D20986DAC78}"/>
              </a:ext>
            </a:extLst>
          </p:cNvPr>
          <p:cNvSpPr txBox="1"/>
          <p:nvPr/>
        </p:nvSpPr>
        <p:spPr>
          <a:xfrm>
            <a:off x="901931" y="941033"/>
            <a:ext cx="3932237" cy="707886"/>
          </a:xfrm>
          <a:prstGeom prst="rect">
            <a:avLst/>
          </a:prstGeom>
          <a:noFill/>
        </p:spPr>
        <p:txBody>
          <a:bodyPr wrap="square" rtlCol="0">
            <a:spAutoFit/>
          </a:bodyPr>
          <a:lstStyle/>
          <a:p>
            <a:pPr algn="ctr"/>
            <a:r>
              <a:rPr lang="en-US" sz="2000" dirty="0"/>
              <a:t>THEODORE DE BEZE: FRENCH CALVINIST THEOLOGIAN</a:t>
            </a:r>
          </a:p>
        </p:txBody>
      </p:sp>
      <p:sp>
        <p:nvSpPr>
          <p:cNvPr id="6" name="TextBox 5">
            <a:extLst>
              <a:ext uri="{FF2B5EF4-FFF2-40B4-BE49-F238E27FC236}">
                <a16:creationId xmlns:a16="http://schemas.microsoft.com/office/drawing/2014/main" id="{5386DFB4-E4F3-4D10-ACD2-DBC9B15261E5}"/>
              </a:ext>
            </a:extLst>
          </p:cNvPr>
          <p:cNvSpPr txBox="1"/>
          <p:nvPr/>
        </p:nvSpPr>
        <p:spPr>
          <a:xfrm>
            <a:off x="1545744" y="4402729"/>
            <a:ext cx="2792991" cy="830997"/>
          </a:xfrm>
          <a:prstGeom prst="rect">
            <a:avLst/>
          </a:prstGeom>
          <a:noFill/>
        </p:spPr>
        <p:txBody>
          <a:bodyPr wrap="square" rtlCol="0">
            <a:spAutoFit/>
          </a:bodyPr>
          <a:lstStyle/>
          <a:p>
            <a:r>
              <a:rPr lang="en-US" sz="1600" b="0" i="0" dirty="0">
                <a:effectLst/>
                <a:latin typeface="Gotham Narrow"/>
              </a:rPr>
              <a:t>Portrait of </a:t>
            </a:r>
            <a:r>
              <a:rPr lang="en-US" sz="1600" b="0" i="0" dirty="0" err="1">
                <a:effectLst/>
                <a:latin typeface="Gotham Narrow"/>
              </a:rPr>
              <a:t>Théodore</a:t>
            </a:r>
            <a:r>
              <a:rPr lang="en-US" sz="1600" b="0" i="0" dirty="0">
                <a:effectLst/>
                <a:latin typeface="Gotham Narrow"/>
              </a:rPr>
              <a:t> de </a:t>
            </a:r>
            <a:r>
              <a:rPr lang="en-US" sz="1600" b="0" i="0" dirty="0" err="1">
                <a:effectLst/>
                <a:latin typeface="Gotham Narrow"/>
              </a:rPr>
              <a:t>Bèze</a:t>
            </a:r>
            <a:r>
              <a:rPr lang="en-US" sz="1600" b="0" i="0" dirty="0">
                <a:effectLst/>
                <a:latin typeface="Gotham Narrow"/>
              </a:rPr>
              <a:t>, by L.V. Brock, undated</a:t>
            </a:r>
            <a:endParaRPr lang="en-US" sz="1600" dirty="0"/>
          </a:p>
        </p:txBody>
      </p:sp>
      <p:pic>
        <p:nvPicPr>
          <p:cNvPr id="7170" name="Picture 2">
            <a:extLst>
              <a:ext uri="{FF2B5EF4-FFF2-40B4-BE49-F238E27FC236}">
                <a16:creationId xmlns:a16="http://schemas.microsoft.com/office/drawing/2014/main" id="{2DE234BD-C4F3-4E7F-9684-8A1CB35AD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56" y="1978090"/>
            <a:ext cx="3263985" cy="220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6143" y="1502229"/>
            <a:ext cx="8311243" cy="3970318"/>
          </a:xfrm>
          <a:prstGeom prst="rect">
            <a:avLst/>
          </a:prstGeom>
        </p:spPr>
        <p:txBody>
          <a:bodyPr wrap="square">
            <a:spAutoFit/>
          </a:bodyPr>
          <a:lstStyle/>
          <a:p>
            <a:r>
              <a:rPr lang="en-US" sz="3600" dirty="0" err="1">
                <a:solidFill>
                  <a:srgbClr val="333333"/>
                </a:solidFill>
                <a:latin typeface="Gotham Narrow"/>
              </a:rPr>
              <a:t>Bèze’s</a:t>
            </a:r>
            <a:r>
              <a:rPr lang="en-US" sz="3600" dirty="0">
                <a:solidFill>
                  <a:srgbClr val="333333"/>
                </a:solidFill>
                <a:latin typeface="Gotham Narrow"/>
              </a:rPr>
              <a:t> New Testament went through five editions during his lifetime. The work was intended to replace </a:t>
            </a:r>
            <a:r>
              <a:rPr lang="en-US" sz="3600" dirty="0">
                <a:solidFill>
                  <a:srgbClr val="EF403A"/>
                </a:solidFill>
                <a:latin typeface="Gotham Narrow"/>
                <a:hlinkClick r:id="rId2"/>
              </a:rPr>
              <a:t>Erasmus’</a:t>
            </a:r>
            <a:r>
              <a:rPr lang="en-US" sz="3600" dirty="0">
                <a:solidFill>
                  <a:srgbClr val="333333"/>
                </a:solidFill>
                <a:latin typeface="Gotham Narrow"/>
              </a:rPr>
              <a:t> Greek text, Latin translation, and annotations, which </a:t>
            </a:r>
            <a:r>
              <a:rPr lang="en-US" sz="3600" dirty="0" err="1">
                <a:solidFill>
                  <a:srgbClr val="333333"/>
                </a:solidFill>
                <a:latin typeface="Gotham Narrow"/>
              </a:rPr>
              <a:t>Bèze</a:t>
            </a:r>
            <a:r>
              <a:rPr lang="en-US" sz="3600" dirty="0">
                <a:solidFill>
                  <a:srgbClr val="333333"/>
                </a:solidFill>
                <a:latin typeface="Gotham Narrow"/>
              </a:rPr>
              <a:t> considered doctrinally and textually unsound.</a:t>
            </a:r>
          </a:p>
        </p:txBody>
      </p:sp>
    </p:spTree>
    <p:extLst>
      <p:ext uri="{BB962C8B-B14F-4D97-AF65-F5344CB8AC3E}">
        <p14:creationId xmlns:p14="http://schemas.microsoft.com/office/powerpoint/2010/main" val="1346171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5129530"/>
          </a:xfrm>
        </p:spPr>
        <p:txBody>
          <a:bodyPr>
            <a:noAutofit/>
          </a:bodyPr>
          <a:lstStyle/>
          <a:p>
            <a:r>
              <a:rPr lang="en-US" sz="2800" b="0" i="0" dirty="0">
                <a:solidFill>
                  <a:srgbClr val="333333"/>
                </a:solidFill>
                <a:effectLst/>
                <a:latin typeface="Gotham Narrow"/>
              </a:rPr>
              <a:t>John Knox (ca. 1514-1572) was a leader of the Reforming party in his native Scotland. Knox studied with </a:t>
            </a:r>
            <a:r>
              <a:rPr lang="en-US" sz="2800" b="0" i="0" u="none" strike="noStrike" dirty="0">
                <a:solidFill>
                  <a:srgbClr val="EF403A"/>
                </a:solidFill>
                <a:effectLst/>
                <a:latin typeface="Gotham Narrow"/>
                <a:hlinkClick r:id="rId2"/>
              </a:rPr>
              <a:t>John Calvin</a:t>
            </a:r>
            <a:r>
              <a:rPr lang="en-US" sz="2800" b="0" i="0" dirty="0">
                <a:solidFill>
                  <a:srgbClr val="333333"/>
                </a:solidFill>
                <a:effectLst/>
                <a:latin typeface="Gotham Narrow"/>
              </a:rPr>
              <a:t> in Geneva and took Calvin’s teachings back home with him to Scotland. The Presbyterian Church traces its ancestry back primarily to Knox in Scotland and to England, and so Knox is widely regarded as the founder of Presbyterianism.</a:t>
            </a:r>
            <a:br>
              <a:rPr lang="en-US" sz="2800" dirty="0"/>
            </a:br>
            <a:br>
              <a:rPr lang="en-US" sz="2800" dirty="0"/>
            </a:br>
            <a:endParaRPr lang="en-US" sz="2800" dirty="0"/>
          </a:p>
        </p:txBody>
      </p:sp>
      <p:sp>
        <p:nvSpPr>
          <p:cNvPr id="5" name="TextBox 4">
            <a:extLst>
              <a:ext uri="{FF2B5EF4-FFF2-40B4-BE49-F238E27FC236}">
                <a16:creationId xmlns:a16="http://schemas.microsoft.com/office/drawing/2014/main" id="{6662C704-0022-4F6F-AC7D-7D20986DAC78}"/>
              </a:ext>
            </a:extLst>
          </p:cNvPr>
          <p:cNvSpPr txBox="1"/>
          <p:nvPr/>
        </p:nvSpPr>
        <p:spPr>
          <a:xfrm>
            <a:off x="901931" y="941033"/>
            <a:ext cx="3932237" cy="707886"/>
          </a:xfrm>
          <a:prstGeom prst="rect">
            <a:avLst/>
          </a:prstGeom>
          <a:noFill/>
        </p:spPr>
        <p:txBody>
          <a:bodyPr wrap="square" rtlCol="0">
            <a:spAutoFit/>
          </a:bodyPr>
          <a:lstStyle/>
          <a:p>
            <a:pPr algn="ctr"/>
            <a:r>
              <a:rPr lang="en-US" sz="2000" dirty="0"/>
              <a:t>JOHN KNOX: SCOTTISH REFORMER</a:t>
            </a:r>
          </a:p>
        </p:txBody>
      </p:sp>
      <p:sp>
        <p:nvSpPr>
          <p:cNvPr id="6" name="TextBox 5">
            <a:extLst>
              <a:ext uri="{FF2B5EF4-FFF2-40B4-BE49-F238E27FC236}">
                <a16:creationId xmlns:a16="http://schemas.microsoft.com/office/drawing/2014/main" id="{5386DFB4-E4F3-4D10-ACD2-DBC9B15261E5}"/>
              </a:ext>
            </a:extLst>
          </p:cNvPr>
          <p:cNvSpPr txBox="1"/>
          <p:nvPr/>
        </p:nvSpPr>
        <p:spPr>
          <a:xfrm>
            <a:off x="1620389" y="5796410"/>
            <a:ext cx="2550395" cy="215444"/>
          </a:xfrm>
          <a:prstGeom prst="rect">
            <a:avLst/>
          </a:prstGeom>
          <a:noFill/>
        </p:spPr>
        <p:txBody>
          <a:bodyPr wrap="square" rtlCol="0">
            <a:spAutoFit/>
          </a:bodyPr>
          <a:lstStyle/>
          <a:p>
            <a:r>
              <a:rPr lang="en-US" sz="800" b="0" i="0" dirty="0">
                <a:effectLst/>
                <a:latin typeface="Gotham Narrow"/>
              </a:rPr>
              <a:t>Portrait of John Knox by John Sartain, ca. 1842</a:t>
            </a:r>
            <a:endParaRPr lang="en-US" sz="800" dirty="0"/>
          </a:p>
        </p:txBody>
      </p:sp>
      <p:pic>
        <p:nvPicPr>
          <p:cNvPr id="6146" name="Picture 2">
            <a:extLst>
              <a:ext uri="{FF2B5EF4-FFF2-40B4-BE49-F238E27FC236}">
                <a16:creationId xmlns:a16="http://schemas.microsoft.com/office/drawing/2014/main" id="{A9589C50-8A0D-4E40-BEF4-D9E0DE7B6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825" y="1818970"/>
            <a:ext cx="3450447" cy="380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94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770" y="636814"/>
            <a:ext cx="10678887" cy="5693866"/>
          </a:xfrm>
          <a:prstGeom prst="rect">
            <a:avLst/>
          </a:prstGeom>
        </p:spPr>
        <p:txBody>
          <a:bodyPr wrap="square">
            <a:spAutoFit/>
          </a:bodyPr>
          <a:lstStyle/>
          <a:p>
            <a:r>
              <a:rPr lang="en-US" sz="2800" dirty="0">
                <a:solidFill>
                  <a:srgbClr val="333333"/>
                </a:solidFill>
                <a:latin typeface="Gotham Narrow"/>
              </a:rPr>
              <a:t>Educated in Glasgow and possibly at St. Andrews, Knox received minor orders, set up as a notary in Haddington, and then became a private tutor, c. 1544. Soon afterwards he embraced the principles of the Reformation. After being taken prisoner by the French during their attack on St. Andrews, he made his way from France to England, where he served briefly as chaplain to Edward VI. Shortly after Queen Mary Tudor's ascension to the throne in 1553, he fled to Geneva, where he met and was influenced by John Calvin.</a:t>
            </a:r>
            <a:br>
              <a:rPr lang="en-US" sz="2800" dirty="0"/>
            </a:br>
            <a:br>
              <a:rPr lang="en-US" sz="2800" dirty="0"/>
            </a:br>
            <a:r>
              <a:rPr lang="en-US" sz="2800" dirty="0">
                <a:solidFill>
                  <a:srgbClr val="333333"/>
                </a:solidFill>
                <a:latin typeface="Gotham Narrow"/>
              </a:rPr>
              <a:t>Eventually returning to Scotland in 1559, after more than a decade abroad, Knox became a minister in Edinburgh and, soon after, the acknowledged leader of the Reforming party in the Kirk.</a:t>
            </a:r>
            <a:endParaRPr lang="en-US" sz="2800" dirty="0"/>
          </a:p>
        </p:txBody>
      </p:sp>
    </p:spTree>
    <p:extLst>
      <p:ext uri="{BB962C8B-B14F-4D97-AF65-F5344CB8AC3E}">
        <p14:creationId xmlns:p14="http://schemas.microsoft.com/office/powerpoint/2010/main" val="2987984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195944"/>
            <a:ext cx="6116183" cy="5054178"/>
          </a:xfrm>
        </p:spPr>
        <p:txBody>
          <a:bodyPr>
            <a:noAutofit/>
          </a:bodyPr>
          <a:lstStyle/>
          <a:p>
            <a:r>
              <a:rPr lang="en-US" b="0" i="0" dirty="0">
                <a:solidFill>
                  <a:srgbClr val="333333"/>
                </a:solidFill>
                <a:effectLst/>
                <a:latin typeface="Gotham Narrow"/>
              </a:rPr>
              <a:t>In close collaboration with his ministerial colleagues, Knox published three influential documents in the course of the next few years that were to be his principle contribution to the Reformation in Scotland—and to the religious and social history of his nation for the next century. He contributed to the writing of the </a:t>
            </a:r>
            <a:r>
              <a:rPr lang="en-US" b="0" i="1" dirty="0">
                <a:solidFill>
                  <a:srgbClr val="333333"/>
                </a:solidFill>
                <a:effectLst/>
                <a:latin typeface="Gotham Narrow"/>
              </a:rPr>
              <a:t>Scots Confession</a:t>
            </a:r>
            <a:r>
              <a:rPr lang="en-US" b="0" i="0" dirty="0">
                <a:solidFill>
                  <a:srgbClr val="333333"/>
                </a:solidFill>
                <a:effectLst/>
                <a:latin typeface="Gotham Narrow"/>
              </a:rPr>
              <a:t> (1560), a short evangelical consensus of Reformed doctrine and the principal theological standard of the Kirk until it was superseded by the </a:t>
            </a:r>
            <a:r>
              <a:rPr lang="en-US" b="0" i="1" dirty="0">
                <a:solidFill>
                  <a:srgbClr val="333333"/>
                </a:solidFill>
                <a:effectLst/>
                <a:latin typeface="Gotham Narrow"/>
              </a:rPr>
              <a:t>Westminster Confession</a:t>
            </a:r>
            <a:r>
              <a:rPr lang="en-US" b="0" i="0" dirty="0">
                <a:solidFill>
                  <a:srgbClr val="333333"/>
                </a:solidFill>
                <a:effectLst/>
                <a:latin typeface="Gotham Narrow"/>
              </a:rPr>
              <a:t> in 1647. He was the main author of the </a:t>
            </a:r>
            <a:r>
              <a:rPr lang="en-US" b="0" i="1" dirty="0">
                <a:solidFill>
                  <a:srgbClr val="333333"/>
                </a:solidFill>
                <a:effectLst/>
                <a:latin typeface="Gotham Narrow"/>
              </a:rPr>
              <a:t>Book of Common Order</a:t>
            </a:r>
            <a:r>
              <a:rPr lang="en-US" b="0" i="0" dirty="0">
                <a:solidFill>
                  <a:srgbClr val="333333"/>
                </a:solidFill>
                <a:effectLst/>
                <a:latin typeface="Gotham Narrow"/>
              </a:rPr>
              <a:t> (1556-64), based on prayer forms used by Knox in Geneva and widely used in Scottish worship until the adoption of the </a:t>
            </a:r>
            <a:r>
              <a:rPr lang="en-US" b="0" i="1" dirty="0">
                <a:solidFill>
                  <a:srgbClr val="333333"/>
                </a:solidFill>
                <a:effectLst/>
                <a:latin typeface="Gotham Narrow"/>
              </a:rPr>
              <a:t>Westminster Directory of Public Worship</a:t>
            </a:r>
            <a:r>
              <a:rPr lang="en-US" b="0" i="0" dirty="0">
                <a:solidFill>
                  <a:srgbClr val="333333"/>
                </a:solidFill>
                <a:effectLst/>
                <a:latin typeface="Gotham Narrow"/>
              </a:rPr>
              <a:t> in 1645</a:t>
            </a:r>
            <a:r>
              <a:rPr lang="en-US" sz="1200" b="0" i="0" dirty="0">
                <a:solidFill>
                  <a:srgbClr val="333333"/>
                </a:solidFill>
                <a:effectLst/>
                <a:latin typeface="Gotham Narrow"/>
              </a:rPr>
              <a:t>.</a:t>
            </a:r>
          </a:p>
        </p:txBody>
      </p:sp>
      <p:sp>
        <p:nvSpPr>
          <p:cNvPr id="6" name="TextBox 5">
            <a:extLst>
              <a:ext uri="{FF2B5EF4-FFF2-40B4-BE49-F238E27FC236}">
                <a16:creationId xmlns:a16="http://schemas.microsoft.com/office/drawing/2014/main" id="{5386DFB4-E4F3-4D10-ACD2-DBC9B15261E5}"/>
              </a:ext>
            </a:extLst>
          </p:cNvPr>
          <p:cNvSpPr txBox="1"/>
          <p:nvPr/>
        </p:nvSpPr>
        <p:spPr>
          <a:xfrm>
            <a:off x="1265092" y="3221833"/>
            <a:ext cx="3562799" cy="646331"/>
          </a:xfrm>
          <a:prstGeom prst="rect">
            <a:avLst/>
          </a:prstGeom>
          <a:noFill/>
        </p:spPr>
        <p:txBody>
          <a:bodyPr wrap="square" rtlCol="0">
            <a:spAutoFit/>
          </a:bodyPr>
          <a:lstStyle/>
          <a:p>
            <a:r>
              <a:rPr lang="en-US" sz="1200" b="0" i="0" dirty="0">
                <a:effectLst/>
                <a:latin typeface="Gotham Narrow"/>
              </a:rPr>
              <a:t>Knox preaching in old St. Giles Cathedral. </a:t>
            </a:r>
            <a:r>
              <a:rPr lang="en-US" sz="1200" b="0" i="1" dirty="0">
                <a:effectLst/>
                <a:latin typeface="Gotham Narrow"/>
              </a:rPr>
              <a:t>Lithograph by Schenck and </a:t>
            </a:r>
            <a:r>
              <a:rPr lang="en-US" sz="1200" b="0" i="1" dirty="0" err="1">
                <a:effectLst/>
                <a:latin typeface="Gotham Narrow"/>
              </a:rPr>
              <a:t>Ghémar</a:t>
            </a:r>
            <a:r>
              <a:rPr lang="en-US" sz="1200" b="0" i="1" dirty="0">
                <a:effectLst/>
                <a:latin typeface="Gotham Narrow"/>
              </a:rPr>
              <a:t>, ca. 1850</a:t>
            </a:r>
            <a:endParaRPr lang="en-US" sz="1200" dirty="0"/>
          </a:p>
        </p:txBody>
      </p:sp>
      <p:pic>
        <p:nvPicPr>
          <p:cNvPr id="12290" name="Picture 2">
            <a:extLst>
              <a:ext uri="{FF2B5EF4-FFF2-40B4-BE49-F238E27FC236}">
                <a16:creationId xmlns:a16="http://schemas.microsoft.com/office/drawing/2014/main" id="{7F50473D-3D83-421B-8704-EBC22F50F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11" y="607283"/>
            <a:ext cx="3222783" cy="24249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FC532E-A282-4189-9F93-ECA9EC9DF316}"/>
              </a:ext>
            </a:extLst>
          </p:cNvPr>
          <p:cNvSpPr txBox="1"/>
          <p:nvPr/>
        </p:nvSpPr>
        <p:spPr>
          <a:xfrm>
            <a:off x="1249811" y="4057728"/>
            <a:ext cx="3444585" cy="2800767"/>
          </a:xfrm>
          <a:prstGeom prst="rect">
            <a:avLst/>
          </a:prstGeom>
          <a:noFill/>
        </p:spPr>
        <p:txBody>
          <a:bodyPr wrap="square">
            <a:spAutoFit/>
          </a:bodyPr>
          <a:lstStyle/>
          <a:p>
            <a:r>
              <a:rPr lang="en-US" sz="1600" b="0" i="0" dirty="0">
                <a:solidFill>
                  <a:srgbClr val="333333"/>
                </a:solidFill>
                <a:effectLst/>
                <a:latin typeface="Gotham Narrow"/>
              </a:rPr>
              <a:t>It was said after his death that Knox was a man who neither feared nor flattered anyone alive. Scotland would have had a Reformation without him, but it was from him that it received much of its distinctive character and direction. American Presbyterians, as heirs of the church he helped to create, owe something of their character to his moral courage and social vision.</a:t>
            </a:r>
            <a:endParaRPr lang="en-US" sz="1600" dirty="0"/>
          </a:p>
        </p:txBody>
      </p:sp>
    </p:spTree>
    <p:extLst>
      <p:ext uri="{BB962C8B-B14F-4D97-AF65-F5344CB8AC3E}">
        <p14:creationId xmlns:p14="http://schemas.microsoft.com/office/powerpoint/2010/main" val="389607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471" y="555171"/>
            <a:ext cx="10858500" cy="6001643"/>
          </a:xfrm>
          <a:prstGeom prst="rect">
            <a:avLst/>
          </a:prstGeom>
        </p:spPr>
        <p:txBody>
          <a:bodyPr wrap="square">
            <a:spAutoFit/>
          </a:bodyPr>
          <a:lstStyle/>
          <a:p>
            <a:r>
              <a:rPr lang="en-US" sz="3200" dirty="0">
                <a:solidFill>
                  <a:srgbClr val="333333"/>
                </a:solidFill>
                <a:latin typeface="Gotham Narrow"/>
              </a:rPr>
              <a:t>In Western Europe, the authority of the Catholic Church remained largely unquestioned until the Renaissance in the fifteenth century. Around 1450, the invention of the printing press in Germany made it possible for the masses to read the Bible and other religious texts, enabling the discovery of religious thinkers who had begun to challenge the Church. The term “Reformation” is used to describe the series of changes in Western Christendom between the fourteenth and seventeenth centuries. The early sixteenth century, in particular, brought divergences from Catholic doctrine caused by the perceived financial excesses of the Papacy and the Curia</a:t>
            </a:r>
            <a:endParaRPr lang="en-US" sz="3200" dirty="0"/>
          </a:p>
        </p:txBody>
      </p:sp>
    </p:spTree>
    <p:extLst>
      <p:ext uri="{BB962C8B-B14F-4D97-AF65-F5344CB8AC3E}">
        <p14:creationId xmlns:p14="http://schemas.microsoft.com/office/powerpoint/2010/main" val="4153463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F68B85-42DE-4190-9B91-0BF3589CF513}"/>
              </a:ext>
            </a:extLst>
          </p:cNvPr>
          <p:cNvSpPr txBox="1"/>
          <p:nvPr/>
        </p:nvSpPr>
        <p:spPr>
          <a:xfrm>
            <a:off x="859934" y="1029720"/>
            <a:ext cx="473206" cy="646331"/>
          </a:xfrm>
          <a:prstGeom prst="rect">
            <a:avLst/>
          </a:prstGeom>
          <a:noFill/>
        </p:spPr>
        <p:txBody>
          <a:bodyPr wrap="none" rtlCol="0">
            <a:spAutoFit/>
          </a:bodyPr>
          <a:lstStyle/>
          <a:p>
            <a:pPr marL="285750" indent="-285750">
              <a:buFont typeface="Arial" panose="020B0604020202020204" pitchFamily="34" charset="0"/>
              <a:buChar char="•"/>
            </a:pPr>
            <a:endParaRPr lang="en-US" dirty="0">
              <a:solidFill>
                <a:srgbClr val="333333"/>
              </a:solidFill>
              <a:latin typeface="Gotham Narrow"/>
            </a:endParaRPr>
          </a:p>
          <a:p>
            <a:endParaRPr lang="en-US" dirty="0"/>
          </a:p>
        </p:txBody>
      </p:sp>
      <p:sp>
        <p:nvSpPr>
          <p:cNvPr id="2" name="Rectangle 1"/>
          <p:cNvSpPr/>
          <p:nvPr/>
        </p:nvSpPr>
        <p:spPr>
          <a:xfrm>
            <a:off x="1077686" y="1029720"/>
            <a:ext cx="8066314" cy="2677656"/>
          </a:xfrm>
          <a:prstGeom prst="rect">
            <a:avLst/>
          </a:prstGeom>
        </p:spPr>
        <p:txBody>
          <a:bodyPr wrap="square">
            <a:spAutoFit/>
          </a:bodyPr>
          <a:lstStyle/>
          <a:p>
            <a:r>
              <a:rPr lang="en-US" sz="2800" dirty="0">
                <a:solidFill>
                  <a:srgbClr val="333333"/>
                </a:solidFill>
                <a:latin typeface="Gotham Narrow"/>
              </a:rPr>
              <a:t>Another of Knox’s most significant works is </a:t>
            </a:r>
            <a:r>
              <a:rPr lang="en-US" sz="2800" i="1" dirty="0">
                <a:solidFill>
                  <a:srgbClr val="333333"/>
                </a:solidFill>
                <a:latin typeface="Gotham Narrow"/>
              </a:rPr>
              <a:t>History of the Reformation of Religion within the Realms of Scotland</a:t>
            </a:r>
            <a:r>
              <a:rPr lang="en-US" sz="2800" dirty="0">
                <a:solidFill>
                  <a:srgbClr val="333333"/>
                </a:solidFill>
                <a:latin typeface="Gotham Narrow"/>
              </a:rPr>
              <a:t>. Originally issued in an unfinished edition in 1587, it was immediately seized and suppressed. The first complete edition appeared in 1644.</a:t>
            </a:r>
          </a:p>
        </p:txBody>
      </p:sp>
    </p:spTree>
    <p:extLst>
      <p:ext uri="{BB962C8B-B14F-4D97-AF65-F5344CB8AC3E}">
        <p14:creationId xmlns:p14="http://schemas.microsoft.com/office/powerpoint/2010/main" val="3475612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843" y="734786"/>
            <a:ext cx="10972800" cy="5262979"/>
          </a:xfrm>
          <a:prstGeom prst="rect">
            <a:avLst/>
          </a:prstGeom>
        </p:spPr>
        <p:txBody>
          <a:bodyPr wrap="square">
            <a:spAutoFit/>
          </a:bodyPr>
          <a:lstStyle/>
          <a:p>
            <a:r>
              <a:rPr lang="en-US" sz="2800" dirty="0">
                <a:solidFill>
                  <a:srgbClr val="333333"/>
                </a:solidFill>
                <a:latin typeface="Gotham Narrow"/>
              </a:rPr>
              <a:t>In the (first) </a:t>
            </a:r>
            <a:r>
              <a:rPr lang="en-US" sz="2800" i="1" dirty="0">
                <a:solidFill>
                  <a:srgbClr val="333333"/>
                </a:solidFill>
                <a:latin typeface="Gotham Narrow"/>
              </a:rPr>
              <a:t>Book of Discipline</a:t>
            </a:r>
            <a:r>
              <a:rPr lang="en-US" sz="2800" dirty="0">
                <a:solidFill>
                  <a:srgbClr val="333333"/>
                </a:solidFill>
                <a:latin typeface="Gotham Narrow"/>
              </a:rPr>
              <a:t> (1560), Knox and the Reformers worked out their concrete program of reform in both church and society. Knox’s goal was to create in Scotland nothing less than the “Godly Commonwealth” of ancient Israel. Had the education and charity provisions of the </a:t>
            </a:r>
            <a:r>
              <a:rPr lang="en-US" sz="2800" i="1" dirty="0">
                <a:solidFill>
                  <a:srgbClr val="333333"/>
                </a:solidFill>
                <a:latin typeface="Gotham Narrow"/>
              </a:rPr>
              <a:t>Book of Discipline</a:t>
            </a:r>
            <a:r>
              <a:rPr lang="en-US" sz="2800" dirty="0">
                <a:solidFill>
                  <a:srgbClr val="333333"/>
                </a:solidFill>
                <a:latin typeface="Gotham Narrow"/>
              </a:rPr>
              <a:t> been implemented as Knox wished, Scotland would have had the first program of systematic poor relief and universal compulsory primary education in Western Europe. Comprehensive, egalitarian, and practical—but hardly democratic—the </a:t>
            </a:r>
            <a:r>
              <a:rPr lang="en-US" sz="2800" i="1" dirty="0">
                <a:solidFill>
                  <a:srgbClr val="333333"/>
                </a:solidFill>
                <a:latin typeface="Gotham Narrow"/>
              </a:rPr>
              <a:t>Book</a:t>
            </a:r>
            <a:r>
              <a:rPr lang="en-US" sz="2800" dirty="0">
                <a:solidFill>
                  <a:srgbClr val="333333"/>
                </a:solidFill>
                <a:latin typeface="Gotham Narrow"/>
              </a:rPr>
              <a:t> is still recognized as a landmark of Christian social reform.</a:t>
            </a:r>
            <a:br>
              <a:rPr lang="en-US" sz="2800" dirty="0"/>
            </a:br>
            <a:br>
              <a:rPr lang="en-US" sz="2800" dirty="0"/>
            </a:br>
            <a:endParaRPr lang="en-US" sz="2800" dirty="0"/>
          </a:p>
        </p:txBody>
      </p:sp>
    </p:spTree>
    <p:extLst>
      <p:ext uri="{BB962C8B-B14F-4D97-AF65-F5344CB8AC3E}">
        <p14:creationId xmlns:p14="http://schemas.microsoft.com/office/powerpoint/2010/main" val="77742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F68B85-42DE-4190-9B91-0BF3589CF513}"/>
              </a:ext>
            </a:extLst>
          </p:cNvPr>
          <p:cNvSpPr txBox="1"/>
          <p:nvPr/>
        </p:nvSpPr>
        <p:spPr>
          <a:xfrm>
            <a:off x="1885874" y="1301655"/>
            <a:ext cx="8420252" cy="1754326"/>
          </a:xfrm>
          <a:prstGeom prst="rect">
            <a:avLst/>
          </a:prstGeom>
          <a:noFill/>
        </p:spPr>
        <p:txBody>
          <a:bodyPr wrap="square" rtlCol="0">
            <a:spAutoFit/>
          </a:bodyPr>
          <a:lstStyle/>
          <a:p>
            <a:pPr marL="285750" indent="-285750">
              <a:buFont typeface="Arial" panose="020B0604020202020204" pitchFamily="34" charset="0"/>
              <a:buChar char="•"/>
            </a:pPr>
            <a:r>
              <a:rPr lang="en-US" sz="3600" dirty="0"/>
              <a:t>What is the relationship of the Westminster Confession to our current Book of Confession?</a:t>
            </a:r>
          </a:p>
        </p:txBody>
      </p:sp>
    </p:spTree>
    <p:extLst>
      <p:ext uri="{BB962C8B-B14F-4D97-AF65-F5344CB8AC3E}">
        <p14:creationId xmlns:p14="http://schemas.microsoft.com/office/powerpoint/2010/main" val="333012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099" y="636813"/>
            <a:ext cx="10842171" cy="6555641"/>
          </a:xfrm>
          <a:prstGeom prst="rect">
            <a:avLst/>
          </a:prstGeom>
        </p:spPr>
        <p:txBody>
          <a:bodyPr wrap="square">
            <a:spAutoFit/>
          </a:bodyPr>
          <a:lstStyle/>
          <a:p>
            <a:r>
              <a:rPr lang="en-US" sz="3200" dirty="0">
                <a:solidFill>
                  <a:srgbClr val="333333"/>
                </a:solidFill>
                <a:latin typeface="Gotham Narrow"/>
              </a:rPr>
              <a:t>In Western Europe, the authority of the Catholic Church remained largely unquestioned until the Renaissance in the fifteenth century. Around 1450, the invention of the printing press in Germany made it possible for the masses to read the Bible and other religious texts, enabling the discovery of religious thinkers who had begun to challenge the Church. The term “Reformation” is used to describe the series of changes in Western Christendom between the fourteenth and seventeenth centuries. The early sixteenth century, in particular, brought divergences from Catholic doctrine caused by the perceived financial excesses of the Papacy and the Curia.</a:t>
            </a:r>
            <a:br>
              <a:rPr lang="en-US" sz="3200" dirty="0">
                <a:solidFill>
                  <a:srgbClr val="333333"/>
                </a:solidFill>
                <a:latin typeface="Gotham Narrow"/>
              </a:rPr>
            </a:br>
            <a:br>
              <a:rPr lang="en-US" dirty="0">
                <a:solidFill>
                  <a:srgbClr val="333333"/>
                </a:solidFill>
                <a:latin typeface="Gotham Narrow"/>
              </a:rPr>
            </a:br>
            <a:endParaRPr lang="en-US" dirty="0">
              <a:solidFill>
                <a:srgbClr val="333333"/>
              </a:solidFill>
              <a:latin typeface="Gotham Narrow"/>
            </a:endParaRPr>
          </a:p>
        </p:txBody>
      </p:sp>
    </p:spTree>
    <p:extLst>
      <p:ext uri="{BB962C8B-B14F-4D97-AF65-F5344CB8AC3E}">
        <p14:creationId xmlns:p14="http://schemas.microsoft.com/office/powerpoint/2010/main" val="161858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5129530"/>
          </a:xfrm>
        </p:spPr>
        <p:txBody>
          <a:bodyPr>
            <a:noAutofit/>
          </a:bodyPr>
          <a:lstStyle/>
          <a:p>
            <a:r>
              <a:rPr lang="en-US" sz="2400" b="0" i="0" dirty="0">
                <a:solidFill>
                  <a:srgbClr val="333333"/>
                </a:solidFill>
                <a:effectLst/>
                <a:latin typeface="Gotham Narrow"/>
              </a:rPr>
              <a:t>As the “Father of the Reformation,” Desiderius Erasmus (1466/69-1536) and his writings influenced theologians, scholars, and common people. But ultimately, Erasmus was a humanist, not a theologian or a radical reformer, and he remained a member of the Catholic Church for his entire life. Decades after his death, the Council of Trent listed his writings on the </a:t>
            </a:r>
            <a:r>
              <a:rPr lang="en-US" sz="2400" b="0" i="1" dirty="0">
                <a:solidFill>
                  <a:srgbClr val="333333"/>
                </a:solidFill>
                <a:effectLst/>
                <a:latin typeface="Gotham Narrow"/>
              </a:rPr>
              <a:t>Index of Prohibited Books</a:t>
            </a:r>
            <a:r>
              <a:rPr lang="en-US" sz="2400" b="0" i="0" dirty="0">
                <a:solidFill>
                  <a:srgbClr val="333333"/>
                </a:solidFill>
                <a:effectLst/>
                <a:latin typeface="Gotham Narrow"/>
              </a:rPr>
              <a:t>.</a:t>
            </a:r>
          </a:p>
        </p:txBody>
      </p:sp>
      <p:sp>
        <p:nvSpPr>
          <p:cNvPr id="5" name="TextBox 4">
            <a:extLst>
              <a:ext uri="{FF2B5EF4-FFF2-40B4-BE49-F238E27FC236}">
                <a16:creationId xmlns:a16="http://schemas.microsoft.com/office/drawing/2014/main" id="{6662C704-0022-4F6F-AC7D-7D20986DAC78}"/>
              </a:ext>
            </a:extLst>
          </p:cNvPr>
          <p:cNvSpPr txBox="1"/>
          <p:nvPr/>
        </p:nvSpPr>
        <p:spPr>
          <a:xfrm>
            <a:off x="901930" y="995472"/>
            <a:ext cx="3932237" cy="707886"/>
          </a:xfrm>
          <a:prstGeom prst="rect">
            <a:avLst/>
          </a:prstGeom>
          <a:noFill/>
        </p:spPr>
        <p:txBody>
          <a:bodyPr wrap="square" rtlCol="0">
            <a:spAutoFit/>
          </a:bodyPr>
          <a:lstStyle/>
          <a:p>
            <a:pPr algn="ctr"/>
            <a:r>
              <a:rPr lang="en-US" sz="2000" dirty="0"/>
              <a:t>DESIDERIUS ERASMUS: HUMANIST OF ROTTERAM</a:t>
            </a:r>
          </a:p>
        </p:txBody>
      </p:sp>
      <p:sp>
        <p:nvSpPr>
          <p:cNvPr id="6" name="TextBox 5">
            <a:extLst>
              <a:ext uri="{FF2B5EF4-FFF2-40B4-BE49-F238E27FC236}">
                <a16:creationId xmlns:a16="http://schemas.microsoft.com/office/drawing/2014/main" id="{5386DFB4-E4F3-4D10-ACD2-DBC9B15261E5}"/>
              </a:ext>
            </a:extLst>
          </p:cNvPr>
          <p:cNvSpPr txBox="1"/>
          <p:nvPr/>
        </p:nvSpPr>
        <p:spPr>
          <a:xfrm>
            <a:off x="901930" y="5855119"/>
            <a:ext cx="4202728" cy="215444"/>
          </a:xfrm>
          <a:prstGeom prst="rect">
            <a:avLst/>
          </a:prstGeom>
          <a:noFill/>
        </p:spPr>
        <p:txBody>
          <a:bodyPr wrap="square" rtlCol="0">
            <a:spAutoFit/>
          </a:bodyPr>
          <a:lstStyle/>
          <a:p>
            <a:r>
              <a:rPr lang="en-US" sz="800" b="0" i="0" dirty="0">
                <a:effectLst/>
                <a:latin typeface="Gotham Narrow"/>
              </a:rPr>
              <a:t>Portrait of Erasmus of Rotterdam. </a:t>
            </a:r>
            <a:r>
              <a:rPr lang="en-US" sz="800" b="0" i="1" dirty="0">
                <a:effectLst/>
                <a:latin typeface="Gotham Narrow"/>
              </a:rPr>
              <a:t>Lithograph by Fr, Schenck after Hans Holbein, 1849</a:t>
            </a:r>
            <a:endParaRPr lang="en-US" sz="800" dirty="0"/>
          </a:p>
        </p:txBody>
      </p:sp>
      <p:pic>
        <p:nvPicPr>
          <p:cNvPr id="2050" name="Picture 2">
            <a:extLst>
              <a:ext uri="{FF2B5EF4-FFF2-40B4-BE49-F238E27FC236}">
                <a16:creationId xmlns:a16="http://schemas.microsoft.com/office/drawing/2014/main" id="{9698191C-852E-4E75-8844-7D0113F43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722" y="1796664"/>
            <a:ext cx="3154652" cy="378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84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113" y="310242"/>
            <a:ext cx="10809515" cy="6370975"/>
          </a:xfrm>
          <a:prstGeom prst="rect">
            <a:avLst/>
          </a:prstGeom>
        </p:spPr>
        <p:txBody>
          <a:bodyPr wrap="square">
            <a:spAutoFit/>
          </a:bodyPr>
          <a:lstStyle/>
          <a:p>
            <a:r>
              <a:rPr lang="en-US" sz="2400" dirty="0">
                <a:solidFill>
                  <a:srgbClr val="333333"/>
                </a:solidFill>
                <a:latin typeface="Gotham Narrow"/>
              </a:rPr>
              <a:t>For his time, Erasmus held rather unconventional teaching views. He encouraged physical education, criticized the use of harsh discipline, and insisted that students learned better when teachers stimulated their interest. As the foremost scholar and humanist of the period, his acquaintances included Thomas More, John Colet, and Henry VIII.</a:t>
            </a:r>
          </a:p>
          <a:p>
            <a:r>
              <a:rPr lang="en-US" sz="2400" dirty="0">
                <a:solidFill>
                  <a:srgbClr val="333333"/>
                </a:solidFill>
                <a:latin typeface="Gotham Narrow"/>
              </a:rPr>
              <a:t>With the upheaval of religious thought during the Renaissance, new versions of scripture emerged. One of the first was Erasmus’ 1516 New Testament in Greek and Latin which he derived from several partial Greek manuscripts. This new edition comprised a vastly different interpretation from the Vulgate, the Latin version of the Bible accepted and used for centuries by the Catholic Church. In the preface to his New Testament, Erasmus urged others to continue his work by translating the Bible into their native languages. Many reformers, such as Martin Luther, did just that. In addition, scholars and theologians into the modern era used Erasmus’ text as the basis for other important biblical translations and commentaries. As Erasmus wrote, “</a:t>
            </a:r>
            <a:r>
              <a:rPr lang="en-US" sz="2400" i="1" dirty="0">
                <a:solidFill>
                  <a:srgbClr val="333333"/>
                </a:solidFill>
                <a:latin typeface="Gotham Narrow"/>
              </a:rPr>
              <a:t>it is an unscrupulous intellect that does not pay to antiquity its due reverence</a:t>
            </a:r>
            <a:r>
              <a:rPr lang="en-US" sz="2400" dirty="0">
                <a:solidFill>
                  <a:srgbClr val="333333"/>
                </a:solidFill>
                <a:latin typeface="Gotham Narrow"/>
              </a:rPr>
              <a:t>” (</a:t>
            </a:r>
            <a:r>
              <a:rPr lang="en-US" sz="2400" i="1" dirty="0">
                <a:solidFill>
                  <a:srgbClr val="333333"/>
                </a:solidFill>
                <a:latin typeface="Gotham Narrow"/>
              </a:rPr>
              <a:t>Works of Hilary</a:t>
            </a:r>
            <a:r>
              <a:rPr lang="en-US" sz="2400" dirty="0">
                <a:solidFill>
                  <a:srgbClr val="333333"/>
                </a:solidFill>
                <a:latin typeface="Gotham Narrow"/>
              </a:rPr>
              <a:t>, preface, January 5, 1523).</a:t>
            </a:r>
            <a:endParaRPr lang="en-US" sz="2400" dirty="0"/>
          </a:p>
        </p:txBody>
      </p:sp>
    </p:spTree>
    <p:extLst>
      <p:ext uri="{BB962C8B-B14F-4D97-AF65-F5344CB8AC3E}">
        <p14:creationId xmlns:p14="http://schemas.microsoft.com/office/powerpoint/2010/main" val="47709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FE9582F-E511-43A2-B311-F01DA69AD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375" y="1315114"/>
            <a:ext cx="2476466" cy="47463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22E0AF-DAE7-4F89-848B-25EB2999E772}"/>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20523" b="20523"/>
          <a:stretch>
            <a:fillRect/>
          </a:stretch>
        </p:blipFill>
        <p:spPr bwMode="auto">
          <a:xfrm>
            <a:off x="5459118" y="996564"/>
            <a:ext cx="5383796" cy="45129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98B82A-6CC2-4FB8-885E-E58E81CFCDA3}"/>
              </a:ext>
            </a:extLst>
          </p:cNvPr>
          <p:cNvSpPr txBox="1"/>
          <p:nvPr/>
        </p:nvSpPr>
        <p:spPr>
          <a:xfrm>
            <a:off x="827080" y="796509"/>
            <a:ext cx="4422000" cy="400110"/>
          </a:xfrm>
          <a:prstGeom prst="rect">
            <a:avLst/>
          </a:prstGeom>
          <a:noFill/>
        </p:spPr>
        <p:txBody>
          <a:bodyPr wrap="square" rtlCol="0">
            <a:spAutoFit/>
          </a:bodyPr>
          <a:lstStyle/>
          <a:p>
            <a:r>
              <a:rPr lang="en-US" sz="1000" dirty="0"/>
              <a:t>Page from Erasmus’ </a:t>
            </a:r>
            <a:r>
              <a:rPr lang="en-US" sz="1000" u="sng" dirty="0" err="1"/>
              <a:t>Familiarium</a:t>
            </a:r>
            <a:r>
              <a:rPr lang="en-US" sz="1000" u="sng" dirty="0"/>
              <a:t> </a:t>
            </a:r>
            <a:r>
              <a:rPr lang="en-US" sz="1000" u="sng" dirty="0" err="1"/>
              <a:t>colloquiorum</a:t>
            </a:r>
            <a:r>
              <a:rPr lang="en-US" sz="1000" u="sng" dirty="0"/>
              <a:t> opus</a:t>
            </a:r>
            <a:r>
              <a:rPr lang="en-US" sz="1000" dirty="0"/>
              <a:t>, containing </a:t>
            </a:r>
            <a:r>
              <a:rPr lang="en-US" sz="1000" u="sng" dirty="0"/>
              <a:t>Coronis </a:t>
            </a:r>
            <a:r>
              <a:rPr lang="en-US" sz="1000" u="sng" dirty="0" err="1"/>
              <a:t>apologetica</a:t>
            </a:r>
            <a:r>
              <a:rPr lang="en-US" sz="1000" dirty="0"/>
              <a:t>. 1533</a:t>
            </a:r>
          </a:p>
        </p:txBody>
      </p:sp>
      <p:sp>
        <p:nvSpPr>
          <p:cNvPr id="4" name="TextBox 3">
            <a:extLst>
              <a:ext uri="{FF2B5EF4-FFF2-40B4-BE49-F238E27FC236}">
                <a16:creationId xmlns:a16="http://schemas.microsoft.com/office/drawing/2014/main" id="{ADBBAF03-73D4-42B8-BDF5-6BE0A3FFCF30}"/>
              </a:ext>
            </a:extLst>
          </p:cNvPr>
          <p:cNvSpPr txBox="1"/>
          <p:nvPr/>
        </p:nvSpPr>
        <p:spPr>
          <a:xfrm>
            <a:off x="6042298" y="5738325"/>
            <a:ext cx="4217436" cy="246221"/>
          </a:xfrm>
          <a:prstGeom prst="rect">
            <a:avLst/>
          </a:prstGeom>
          <a:noFill/>
        </p:spPr>
        <p:txBody>
          <a:bodyPr wrap="square" rtlCol="0">
            <a:spAutoFit/>
          </a:bodyPr>
          <a:lstStyle/>
          <a:p>
            <a:r>
              <a:rPr lang="en-US" sz="1000" dirty="0"/>
              <a:t>Page from Erasmus’ 1516 Greek translation of the New Testament.</a:t>
            </a:r>
          </a:p>
        </p:txBody>
      </p:sp>
    </p:spTree>
    <p:extLst>
      <p:ext uri="{BB962C8B-B14F-4D97-AF65-F5344CB8AC3E}">
        <p14:creationId xmlns:p14="http://schemas.microsoft.com/office/powerpoint/2010/main" val="1809731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A46C2-DECB-491C-A8A6-A7D0DA697375}"/>
              </a:ext>
            </a:extLst>
          </p:cNvPr>
          <p:cNvSpPr>
            <a:spLocks noGrp="1"/>
          </p:cNvSpPr>
          <p:nvPr>
            <p:ph idx="1"/>
          </p:nvPr>
        </p:nvSpPr>
        <p:spPr>
          <a:xfrm>
            <a:off x="5183188" y="941033"/>
            <a:ext cx="6172200" cy="2487967"/>
          </a:xfrm>
        </p:spPr>
        <p:txBody>
          <a:bodyPr>
            <a:noAutofit/>
          </a:bodyPr>
          <a:lstStyle/>
          <a:p>
            <a:r>
              <a:rPr lang="en-US" sz="2400" b="0" i="0" dirty="0">
                <a:solidFill>
                  <a:srgbClr val="333333"/>
                </a:solidFill>
                <a:effectLst/>
                <a:latin typeface="Gotham Narrow"/>
              </a:rPr>
              <a:t>Martin Luther (1483-1546) was ordained as a priest in 1507 and became a professor of biblical interpretation at the University of Wittenberg in 1508. Under Luther’s influence, the Wittenberg faculty of theology was committed to a program of theological reform based on "the Bible and St. Augustine." Luther also contributed to major theological reform by translating the Bible into vernacular German, which enabled the masses to hear and read the gospel of Jesus Christ in their own language.</a:t>
            </a:r>
          </a:p>
        </p:txBody>
      </p:sp>
      <p:sp>
        <p:nvSpPr>
          <p:cNvPr id="5" name="TextBox 4">
            <a:extLst>
              <a:ext uri="{FF2B5EF4-FFF2-40B4-BE49-F238E27FC236}">
                <a16:creationId xmlns:a16="http://schemas.microsoft.com/office/drawing/2014/main" id="{6662C704-0022-4F6F-AC7D-7D20986DAC78}"/>
              </a:ext>
            </a:extLst>
          </p:cNvPr>
          <p:cNvSpPr txBox="1"/>
          <p:nvPr/>
        </p:nvSpPr>
        <p:spPr>
          <a:xfrm>
            <a:off x="1037176" y="882855"/>
            <a:ext cx="3932237" cy="707886"/>
          </a:xfrm>
          <a:prstGeom prst="rect">
            <a:avLst/>
          </a:prstGeom>
          <a:noFill/>
        </p:spPr>
        <p:txBody>
          <a:bodyPr wrap="square" rtlCol="0">
            <a:spAutoFit/>
          </a:bodyPr>
          <a:lstStyle/>
          <a:p>
            <a:pPr algn="ctr"/>
            <a:r>
              <a:rPr lang="en-US" sz="2000" dirty="0"/>
              <a:t>MARTIN LUTHER: FOUNDER OF THE GERMAN REFORMATION</a:t>
            </a:r>
          </a:p>
        </p:txBody>
      </p:sp>
      <p:sp>
        <p:nvSpPr>
          <p:cNvPr id="6" name="TextBox 5">
            <a:extLst>
              <a:ext uri="{FF2B5EF4-FFF2-40B4-BE49-F238E27FC236}">
                <a16:creationId xmlns:a16="http://schemas.microsoft.com/office/drawing/2014/main" id="{5386DFB4-E4F3-4D10-ACD2-DBC9B15261E5}"/>
              </a:ext>
            </a:extLst>
          </p:cNvPr>
          <p:cNvSpPr txBox="1"/>
          <p:nvPr/>
        </p:nvSpPr>
        <p:spPr>
          <a:xfrm>
            <a:off x="901931" y="4963369"/>
            <a:ext cx="4202728" cy="830997"/>
          </a:xfrm>
          <a:prstGeom prst="rect">
            <a:avLst/>
          </a:prstGeom>
          <a:noFill/>
        </p:spPr>
        <p:txBody>
          <a:bodyPr wrap="square" rtlCol="0">
            <a:spAutoFit/>
          </a:bodyPr>
          <a:lstStyle/>
          <a:p>
            <a:r>
              <a:rPr lang="en-US" sz="1600" b="0" i="0" dirty="0">
                <a:effectLst/>
                <a:latin typeface="Gotham Narrow"/>
              </a:rPr>
              <a:t>Portrait of Martin Luther. </a:t>
            </a:r>
            <a:r>
              <a:rPr lang="en-US" sz="1600" b="0" i="1" dirty="0">
                <a:effectLst/>
                <a:latin typeface="Gotham Narrow"/>
              </a:rPr>
              <a:t>Engraved and printed by John Sartain after a painting by Hans Holbein, 1835</a:t>
            </a:r>
            <a:r>
              <a:rPr lang="en-US" sz="1600" b="0" i="0" dirty="0">
                <a:effectLst/>
                <a:latin typeface="Gotham Narrow"/>
              </a:rPr>
              <a:t>.</a:t>
            </a:r>
            <a:endParaRPr lang="en-US" sz="1600" dirty="0"/>
          </a:p>
        </p:txBody>
      </p:sp>
      <p:pic>
        <p:nvPicPr>
          <p:cNvPr id="9218" name="Picture 2">
            <a:extLst>
              <a:ext uri="{FF2B5EF4-FFF2-40B4-BE49-F238E27FC236}">
                <a16:creationId xmlns:a16="http://schemas.microsoft.com/office/drawing/2014/main" id="{B6A55D4B-09DA-47FE-9D32-A7C75DFF1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925" y="1950098"/>
            <a:ext cx="4026738" cy="282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0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457" y="685799"/>
            <a:ext cx="10907486" cy="2246769"/>
          </a:xfrm>
          <a:prstGeom prst="rect">
            <a:avLst/>
          </a:prstGeom>
        </p:spPr>
        <p:txBody>
          <a:bodyPr wrap="square">
            <a:spAutoFit/>
          </a:bodyPr>
          <a:lstStyle/>
          <a:p>
            <a:r>
              <a:rPr lang="en-US" sz="2800" dirty="0">
                <a:solidFill>
                  <a:srgbClr val="333333"/>
                </a:solidFill>
                <a:latin typeface="Gotham Narrow"/>
              </a:rPr>
              <a:t>In 1517, Luther launched a movement against the Catholic Church when he posted his </a:t>
            </a:r>
            <a:r>
              <a:rPr lang="en-US" sz="2800" i="1" dirty="0">
                <a:solidFill>
                  <a:srgbClr val="333333"/>
                </a:solidFill>
                <a:latin typeface="Gotham Narrow"/>
              </a:rPr>
              <a:t>95 Theses</a:t>
            </a:r>
            <a:r>
              <a:rPr lang="en-US" sz="2800" dirty="0">
                <a:solidFill>
                  <a:srgbClr val="333333"/>
                </a:solidFill>
                <a:latin typeface="Gotham Narrow"/>
              </a:rPr>
              <a:t>, or </a:t>
            </a:r>
            <a:r>
              <a:rPr lang="en-US" sz="2800" i="1" dirty="0">
                <a:solidFill>
                  <a:srgbClr val="333333"/>
                </a:solidFill>
                <a:latin typeface="Gotham Narrow"/>
              </a:rPr>
              <a:t>Disputation on the Power and Efficacy of Indulgences, </a:t>
            </a:r>
            <a:r>
              <a:rPr lang="en-US" sz="2800" dirty="0">
                <a:solidFill>
                  <a:srgbClr val="333333"/>
                </a:solidFill>
                <a:latin typeface="Gotham Narrow"/>
              </a:rPr>
              <a:t>on the door of the castle church at Wittenberg.</a:t>
            </a:r>
          </a:p>
          <a:p>
            <a:endParaRPr lang="en-US" sz="2800" dirty="0"/>
          </a:p>
        </p:txBody>
      </p:sp>
      <p:pic>
        <p:nvPicPr>
          <p:cNvPr id="3" name="Picture 8">
            <a:extLst>
              <a:ext uri="{FF2B5EF4-FFF2-40B4-BE49-F238E27FC236}">
                <a16:creationId xmlns:a16="http://schemas.microsoft.com/office/drawing/2014/main" id="{EBE44831-3C21-4702-A158-B7F4D7605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543" y="2084007"/>
            <a:ext cx="5943180" cy="4773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6044" y="2967335"/>
            <a:ext cx="4000500" cy="1477328"/>
          </a:xfrm>
          <a:prstGeom prst="rect">
            <a:avLst/>
          </a:prstGeom>
        </p:spPr>
        <p:txBody>
          <a:bodyPr wrap="square">
            <a:spAutoFit/>
          </a:bodyPr>
          <a:lstStyle/>
          <a:p>
            <a:r>
              <a:rPr lang="en-US" dirty="0">
                <a:latin typeface="Gotham Narrow"/>
              </a:rPr>
              <a:t>Luther's thesis nailed to the church door in Wittenberg. </a:t>
            </a:r>
            <a:r>
              <a:rPr lang="en-US" i="1" dirty="0">
                <a:latin typeface="Gotham Narrow"/>
              </a:rPr>
              <a:t>Engraved by Johann Leonhard </a:t>
            </a:r>
            <a:r>
              <a:rPr lang="en-US" i="1" dirty="0" err="1">
                <a:latin typeface="Gotham Narrow"/>
              </a:rPr>
              <a:t>Raab</a:t>
            </a:r>
            <a:r>
              <a:rPr lang="en-US" i="1" dirty="0">
                <a:latin typeface="Gotham Narrow"/>
              </a:rPr>
              <a:t>, from a drawing by F. Lessing. New York: T. Whittaker, ca. 1850</a:t>
            </a:r>
            <a:endParaRPr lang="en-US" dirty="0"/>
          </a:p>
        </p:txBody>
      </p:sp>
    </p:spTree>
    <p:extLst>
      <p:ext uri="{BB962C8B-B14F-4D97-AF65-F5344CB8AC3E}">
        <p14:creationId xmlns:p14="http://schemas.microsoft.com/office/powerpoint/2010/main" val="3275680141"/>
      </p:ext>
    </p:extLst>
  </p:cSld>
  <p:clrMapOvr>
    <a:masterClrMapping/>
  </p:clrMapOvr>
</p:sld>
</file>

<file path=ppt/theme/theme1.xml><?xml version="1.0" encoding="utf-8"?>
<a:theme xmlns:a="http://schemas.openxmlformats.org/drawingml/2006/main" name="ArchVTI">
  <a:themeElements>
    <a:clrScheme name="AnalogousFromLightSeedRightStep">
      <a:dk1>
        <a:srgbClr val="000000"/>
      </a:dk1>
      <a:lt1>
        <a:srgbClr val="FFFFFF"/>
      </a:lt1>
      <a:dk2>
        <a:srgbClr val="3D3423"/>
      </a:dk2>
      <a:lt2>
        <a:srgbClr val="E2E8E7"/>
      </a:lt2>
      <a:accent1>
        <a:srgbClr val="C6969E"/>
      </a:accent1>
      <a:accent2>
        <a:srgbClr val="BA8E7F"/>
      </a:accent2>
      <a:accent3>
        <a:srgbClr val="B2A281"/>
      </a:accent3>
      <a:accent4>
        <a:srgbClr val="A3A872"/>
      </a:accent4>
      <a:accent5>
        <a:srgbClr val="95AA81"/>
      </a:accent5>
      <a:accent6>
        <a:srgbClr val="7CAF78"/>
      </a:accent6>
      <a:hlink>
        <a:srgbClr val="568E85"/>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docProps/app.xml><?xml version="1.0" encoding="utf-8"?>
<Properties xmlns="http://schemas.openxmlformats.org/officeDocument/2006/extended-properties" xmlns:vt="http://schemas.openxmlformats.org/officeDocument/2006/docPropsVTypes">
  <TotalTime>1671</TotalTime>
  <Words>3159</Words>
  <Application>Microsoft Office PowerPoint</Application>
  <PresentationFormat>Widescreen</PresentationFormat>
  <Paragraphs>73</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Avenir Next LT Pro</vt:lpstr>
      <vt:lpstr>Footlight MT Light</vt:lpstr>
      <vt:lpstr>Gotham Narrow</vt:lpstr>
      <vt:lpstr>ArchVTI</vt:lpstr>
      <vt:lpstr>Reformation Sunday Oct 31,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Reformation Sunday Oct 31, 2021</dc:title>
  <dc:creator>Cecilia Anderson</dc:creator>
  <cp:lastModifiedBy>Cecilia Anderson</cp:lastModifiedBy>
  <cp:revision>13</cp:revision>
  <dcterms:created xsi:type="dcterms:W3CDTF">2021-10-06T19:07:16Z</dcterms:created>
  <dcterms:modified xsi:type="dcterms:W3CDTF">2021-11-01T16:57:03Z</dcterms:modified>
</cp:coreProperties>
</file>