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16" r:id="rId3"/>
    <p:sldId id="283" r:id="rId4"/>
    <p:sldId id="273" r:id="rId5"/>
    <p:sldId id="274" r:id="rId6"/>
    <p:sldId id="315" r:id="rId7"/>
    <p:sldId id="271" r:id="rId8"/>
    <p:sldId id="276" r:id="rId9"/>
    <p:sldId id="277" r:id="rId10"/>
    <p:sldId id="278" r:id="rId11"/>
    <p:sldId id="279" r:id="rId12"/>
    <p:sldId id="314" r:id="rId13"/>
    <p:sldId id="275" r:id="rId14"/>
    <p:sldId id="269" r:id="rId15"/>
    <p:sldId id="270" r:id="rId16"/>
    <p:sldId id="311" r:id="rId17"/>
    <p:sldId id="301" r:id="rId18"/>
    <p:sldId id="302" r:id="rId19"/>
    <p:sldId id="303" r:id="rId20"/>
    <p:sldId id="309" r:id="rId21"/>
    <p:sldId id="312" r:id="rId22"/>
    <p:sldId id="304" r:id="rId23"/>
    <p:sldId id="305" r:id="rId24"/>
    <p:sldId id="306" r:id="rId25"/>
    <p:sldId id="307" r:id="rId26"/>
    <p:sldId id="308" r:id="rId27"/>
    <p:sldId id="313" r:id="rId28"/>
    <p:sldId id="280" r:id="rId29"/>
    <p:sldId id="281" r:id="rId30"/>
    <p:sldId id="282" r:id="rId31"/>
    <p:sldId id="310" r:id="rId32"/>
    <p:sldId id="319" r:id="rId33"/>
    <p:sldId id="317" r:id="rId34"/>
    <p:sldId id="31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A9E0"/>
    <a:srgbClr val="FFFFFF"/>
    <a:srgbClr val="FECB6E"/>
    <a:srgbClr val="FC0D1B"/>
    <a:srgbClr val="B7AADE"/>
    <a:srgbClr val="78CA7C"/>
    <a:srgbClr val="75CB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4640"/>
  </p:normalViewPr>
  <p:slideViewPr>
    <p:cSldViewPr snapToGrid="0" snapToObjects="1">
      <p:cViewPr varScale="1">
        <p:scale>
          <a:sx n="79" d="100"/>
          <a:sy n="79" d="100"/>
        </p:scale>
        <p:origin x="9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B810-1BBA-9B48-BEA1-09F1A8967E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56171E-EEE7-BA44-B710-36B404C88F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1CF262-F9EE-7242-B248-B80EEDAD8258}"/>
              </a:ext>
            </a:extLst>
          </p:cNvPr>
          <p:cNvSpPr>
            <a:spLocks noGrp="1"/>
          </p:cNvSpPr>
          <p:nvPr>
            <p:ph type="dt" sz="half" idx="10"/>
          </p:nvPr>
        </p:nvSpPr>
        <p:spPr/>
        <p:txBody>
          <a:bodyPr/>
          <a:lstStyle/>
          <a:p>
            <a:fld id="{573765B2-1D22-CB4B-B9F2-17379C1C59B9}" type="datetimeFigureOut">
              <a:rPr lang="en-US" smtClean="0"/>
              <a:t>10/19/2023</a:t>
            </a:fld>
            <a:endParaRPr lang="en-US"/>
          </a:p>
        </p:txBody>
      </p:sp>
      <p:sp>
        <p:nvSpPr>
          <p:cNvPr id="5" name="Footer Placeholder 4">
            <a:extLst>
              <a:ext uri="{FF2B5EF4-FFF2-40B4-BE49-F238E27FC236}">
                <a16:creationId xmlns:a16="http://schemas.microsoft.com/office/drawing/2014/main" id="{56046CBB-9351-7641-9F70-99D3D97C55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5B60AD-34A2-794A-82A5-5964373DFD01}"/>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837256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F5639-1522-9144-8825-15D98DE9BD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410956-2E7D-B540-8C49-C4C695E01D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90FDA-60BE-7D4A-9EFB-25ABEDF2F78A}"/>
              </a:ext>
            </a:extLst>
          </p:cNvPr>
          <p:cNvSpPr>
            <a:spLocks noGrp="1"/>
          </p:cNvSpPr>
          <p:nvPr>
            <p:ph type="dt" sz="half" idx="10"/>
          </p:nvPr>
        </p:nvSpPr>
        <p:spPr/>
        <p:txBody>
          <a:bodyPr/>
          <a:lstStyle/>
          <a:p>
            <a:fld id="{573765B2-1D22-CB4B-B9F2-17379C1C59B9}" type="datetimeFigureOut">
              <a:rPr lang="en-US" smtClean="0"/>
              <a:t>10/19/2023</a:t>
            </a:fld>
            <a:endParaRPr lang="en-US"/>
          </a:p>
        </p:txBody>
      </p:sp>
      <p:sp>
        <p:nvSpPr>
          <p:cNvPr id="5" name="Footer Placeholder 4">
            <a:extLst>
              <a:ext uri="{FF2B5EF4-FFF2-40B4-BE49-F238E27FC236}">
                <a16:creationId xmlns:a16="http://schemas.microsoft.com/office/drawing/2014/main" id="{A3DBCFCB-B7EC-C64F-A757-13C5151642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44A47-C73E-354C-8A12-18A6CD360131}"/>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1795270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68BA46-7B4E-4D4C-8F0D-362F4BEBD2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1A075-CD1A-F041-9939-F092CBFE97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89C30-21E1-424D-9BB9-8F441C002468}"/>
              </a:ext>
            </a:extLst>
          </p:cNvPr>
          <p:cNvSpPr>
            <a:spLocks noGrp="1"/>
          </p:cNvSpPr>
          <p:nvPr>
            <p:ph type="dt" sz="half" idx="10"/>
          </p:nvPr>
        </p:nvSpPr>
        <p:spPr/>
        <p:txBody>
          <a:bodyPr/>
          <a:lstStyle/>
          <a:p>
            <a:fld id="{573765B2-1D22-CB4B-B9F2-17379C1C59B9}" type="datetimeFigureOut">
              <a:rPr lang="en-US" smtClean="0"/>
              <a:t>10/19/2023</a:t>
            </a:fld>
            <a:endParaRPr lang="en-US"/>
          </a:p>
        </p:txBody>
      </p:sp>
      <p:sp>
        <p:nvSpPr>
          <p:cNvPr id="5" name="Footer Placeholder 4">
            <a:extLst>
              <a:ext uri="{FF2B5EF4-FFF2-40B4-BE49-F238E27FC236}">
                <a16:creationId xmlns:a16="http://schemas.microsoft.com/office/drawing/2014/main" id="{972DA8A0-7F2E-664D-BF90-EC37940ED4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283843-C5CA-7C4A-95BF-A73366A9D6A7}"/>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177360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D0210-59DE-DA42-A591-871B1976B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6C4F73-D919-9C45-B9BB-373DBA13CB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AD1-788A-954A-B660-C39419B64F49}"/>
              </a:ext>
            </a:extLst>
          </p:cNvPr>
          <p:cNvSpPr>
            <a:spLocks noGrp="1"/>
          </p:cNvSpPr>
          <p:nvPr>
            <p:ph type="dt" sz="half" idx="10"/>
          </p:nvPr>
        </p:nvSpPr>
        <p:spPr/>
        <p:txBody>
          <a:bodyPr/>
          <a:lstStyle/>
          <a:p>
            <a:fld id="{573765B2-1D22-CB4B-B9F2-17379C1C59B9}" type="datetimeFigureOut">
              <a:rPr lang="en-US" smtClean="0"/>
              <a:t>10/19/2023</a:t>
            </a:fld>
            <a:endParaRPr lang="en-US"/>
          </a:p>
        </p:txBody>
      </p:sp>
      <p:sp>
        <p:nvSpPr>
          <p:cNvPr id="5" name="Footer Placeholder 4">
            <a:extLst>
              <a:ext uri="{FF2B5EF4-FFF2-40B4-BE49-F238E27FC236}">
                <a16:creationId xmlns:a16="http://schemas.microsoft.com/office/drawing/2014/main" id="{02811BA4-9D82-BB47-8CBD-280DC7D80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9E5AB-3FA6-0746-BFCB-D3105516F818}"/>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2117849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0367-56F2-894E-B299-AD8AE608BB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64E566-AA22-7B41-B2CF-1E98175769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94C6A1-4E17-3F49-8F7D-895D3663CBED}"/>
              </a:ext>
            </a:extLst>
          </p:cNvPr>
          <p:cNvSpPr>
            <a:spLocks noGrp="1"/>
          </p:cNvSpPr>
          <p:nvPr>
            <p:ph type="dt" sz="half" idx="10"/>
          </p:nvPr>
        </p:nvSpPr>
        <p:spPr/>
        <p:txBody>
          <a:bodyPr/>
          <a:lstStyle/>
          <a:p>
            <a:fld id="{573765B2-1D22-CB4B-B9F2-17379C1C59B9}" type="datetimeFigureOut">
              <a:rPr lang="en-US" smtClean="0"/>
              <a:t>10/19/2023</a:t>
            </a:fld>
            <a:endParaRPr lang="en-US"/>
          </a:p>
        </p:txBody>
      </p:sp>
      <p:sp>
        <p:nvSpPr>
          <p:cNvPr id="5" name="Footer Placeholder 4">
            <a:extLst>
              <a:ext uri="{FF2B5EF4-FFF2-40B4-BE49-F238E27FC236}">
                <a16:creationId xmlns:a16="http://schemas.microsoft.com/office/drawing/2014/main" id="{E3A9D732-CAD8-E749-84E3-EC89ED30D7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A7C5C0-4964-994E-8642-4D844B12571A}"/>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65399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AEAAD-9126-BE45-896F-48EEA2AABE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27C312-000C-DC4F-B1E1-E47BD574B2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04FB16-AF02-FC44-A83D-274366E144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09CDFB-6A9F-7341-8C34-69793871BFDC}"/>
              </a:ext>
            </a:extLst>
          </p:cNvPr>
          <p:cNvSpPr>
            <a:spLocks noGrp="1"/>
          </p:cNvSpPr>
          <p:nvPr>
            <p:ph type="dt" sz="half" idx="10"/>
          </p:nvPr>
        </p:nvSpPr>
        <p:spPr/>
        <p:txBody>
          <a:bodyPr/>
          <a:lstStyle/>
          <a:p>
            <a:fld id="{573765B2-1D22-CB4B-B9F2-17379C1C59B9}" type="datetimeFigureOut">
              <a:rPr lang="en-US" smtClean="0"/>
              <a:t>10/19/2023</a:t>
            </a:fld>
            <a:endParaRPr lang="en-US"/>
          </a:p>
        </p:txBody>
      </p:sp>
      <p:sp>
        <p:nvSpPr>
          <p:cNvPr id="6" name="Footer Placeholder 5">
            <a:extLst>
              <a:ext uri="{FF2B5EF4-FFF2-40B4-BE49-F238E27FC236}">
                <a16:creationId xmlns:a16="http://schemas.microsoft.com/office/drawing/2014/main" id="{BB2B548A-2B3D-354E-89FA-3D1D89B446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7288B9-AD77-B143-B251-AB3B09484031}"/>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139928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AB35C-F031-DA4A-BC73-22377D8272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442C75-B9BE-C94A-B8CD-7398352566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0E8ED5-C8E5-7145-BCEB-EAA45D2B9B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066D5C-6968-7D47-A0DC-3AC7332F2E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86E212-870F-514E-95A0-EFFFABDDEB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7BC6B1-4977-CF4D-8171-C97648FE2AFA}"/>
              </a:ext>
            </a:extLst>
          </p:cNvPr>
          <p:cNvSpPr>
            <a:spLocks noGrp="1"/>
          </p:cNvSpPr>
          <p:nvPr>
            <p:ph type="dt" sz="half" idx="10"/>
          </p:nvPr>
        </p:nvSpPr>
        <p:spPr/>
        <p:txBody>
          <a:bodyPr/>
          <a:lstStyle/>
          <a:p>
            <a:fld id="{573765B2-1D22-CB4B-B9F2-17379C1C59B9}" type="datetimeFigureOut">
              <a:rPr lang="en-US" smtClean="0"/>
              <a:t>10/19/2023</a:t>
            </a:fld>
            <a:endParaRPr lang="en-US"/>
          </a:p>
        </p:txBody>
      </p:sp>
      <p:sp>
        <p:nvSpPr>
          <p:cNvPr id="8" name="Footer Placeholder 7">
            <a:extLst>
              <a:ext uri="{FF2B5EF4-FFF2-40B4-BE49-F238E27FC236}">
                <a16:creationId xmlns:a16="http://schemas.microsoft.com/office/drawing/2014/main" id="{98FF8AA4-3A52-3E42-A639-17FF9A6E67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9E9A94-2BA9-6446-87DB-D9AE0106C96F}"/>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338219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8A168-0EEF-FB47-8D85-45BBD03EEC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D0C138-F615-E141-B1EA-648BA089E3B4}"/>
              </a:ext>
            </a:extLst>
          </p:cNvPr>
          <p:cNvSpPr>
            <a:spLocks noGrp="1"/>
          </p:cNvSpPr>
          <p:nvPr>
            <p:ph type="dt" sz="half" idx="10"/>
          </p:nvPr>
        </p:nvSpPr>
        <p:spPr/>
        <p:txBody>
          <a:bodyPr/>
          <a:lstStyle/>
          <a:p>
            <a:fld id="{573765B2-1D22-CB4B-B9F2-17379C1C59B9}" type="datetimeFigureOut">
              <a:rPr lang="en-US" smtClean="0"/>
              <a:t>10/19/2023</a:t>
            </a:fld>
            <a:endParaRPr lang="en-US"/>
          </a:p>
        </p:txBody>
      </p:sp>
      <p:sp>
        <p:nvSpPr>
          <p:cNvPr id="4" name="Footer Placeholder 3">
            <a:extLst>
              <a:ext uri="{FF2B5EF4-FFF2-40B4-BE49-F238E27FC236}">
                <a16:creationId xmlns:a16="http://schemas.microsoft.com/office/drawing/2014/main" id="{1B07225E-D584-994B-B2F6-75E2685776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A4BA45-4FFB-A446-8175-1DD1315B6940}"/>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194656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D3D16F-AD27-754C-893A-2AC286EB8063}"/>
              </a:ext>
            </a:extLst>
          </p:cNvPr>
          <p:cNvSpPr>
            <a:spLocks noGrp="1"/>
          </p:cNvSpPr>
          <p:nvPr>
            <p:ph type="dt" sz="half" idx="10"/>
          </p:nvPr>
        </p:nvSpPr>
        <p:spPr/>
        <p:txBody>
          <a:bodyPr/>
          <a:lstStyle/>
          <a:p>
            <a:fld id="{573765B2-1D22-CB4B-B9F2-17379C1C59B9}" type="datetimeFigureOut">
              <a:rPr lang="en-US" smtClean="0"/>
              <a:t>10/19/2023</a:t>
            </a:fld>
            <a:endParaRPr lang="en-US"/>
          </a:p>
        </p:txBody>
      </p:sp>
      <p:sp>
        <p:nvSpPr>
          <p:cNvPr id="3" name="Footer Placeholder 2">
            <a:extLst>
              <a:ext uri="{FF2B5EF4-FFF2-40B4-BE49-F238E27FC236}">
                <a16:creationId xmlns:a16="http://schemas.microsoft.com/office/drawing/2014/main" id="{B0416056-6D9C-EF47-9ACC-0AE91F5FE2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01E91-6654-D047-A814-07D17A319292}"/>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554410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5768-0EEC-3645-BA24-A9F086218F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CE691F-4A50-564F-90DF-F1CB1F21F2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D1EF15-37A5-064F-BA62-33526197B2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B4A0E-72B3-1D4E-90AC-6F6681638922}"/>
              </a:ext>
            </a:extLst>
          </p:cNvPr>
          <p:cNvSpPr>
            <a:spLocks noGrp="1"/>
          </p:cNvSpPr>
          <p:nvPr>
            <p:ph type="dt" sz="half" idx="10"/>
          </p:nvPr>
        </p:nvSpPr>
        <p:spPr/>
        <p:txBody>
          <a:bodyPr/>
          <a:lstStyle/>
          <a:p>
            <a:fld id="{573765B2-1D22-CB4B-B9F2-17379C1C59B9}" type="datetimeFigureOut">
              <a:rPr lang="en-US" smtClean="0"/>
              <a:t>10/19/2023</a:t>
            </a:fld>
            <a:endParaRPr lang="en-US"/>
          </a:p>
        </p:txBody>
      </p:sp>
      <p:sp>
        <p:nvSpPr>
          <p:cNvPr id="6" name="Footer Placeholder 5">
            <a:extLst>
              <a:ext uri="{FF2B5EF4-FFF2-40B4-BE49-F238E27FC236}">
                <a16:creationId xmlns:a16="http://schemas.microsoft.com/office/drawing/2014/main" id="{EA37A9EE-AC84-4C47-831B-A812CBDC18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9BC05D-D53E-B44B-913B-48CA610741E2}"/>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934289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53FE1-5640-AF40-B18C-E33A6F11D7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E10816-0E43-8B47-ABE2-038DA96480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3C6245-2F04-1944-8024-A4E674ABA9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B8211C-45AF-0745-BA7C-83E00FD004AB}"/>
              </a:ext>
            </a:extLst>
          </p:cNvPr>
          <p:cNvSpPr>
            <a:spLocks noGrp="1"/>
          </p:cNvSpPr>
          <p:nvPr>
            <p:ph type="dt" sz="half" idx="10"/>
          </p:nvPr>
        </p:nvSpPr>
        <p:spPr/>
        <p:txBody>
          <a:bodyPr/>
          <a:lstStyle/>
          <a:p>
            <a:fld id="{573765B2-1D22-CB4B-B9F2-17379C1C59B9}" type="datetimeFigureOut">
              <a:rPr lang="en-US" smtClean="0"/>
              <a:t>10/19/2023</a:t>
            </a:fld>
            <a:endParaRPr lang="en-US"/>
          </a:p>
        </p:txBody>
      </p:sp>
      <p:sp>
        <p:nvSpPr>
          <p:cNvPr id="6" name="Footer Placeholder 5">
            <a:extLst>
              <a:ext uri="{FF2B5EF4-FFF2-40B4-BE49-F238E27FC236}">
                <a16:creationId xmlns:a16="http://schemas.microsoft.com/office/drawing/2014/main" id="{1A36F40E-04A8-DF41-916C-10712E657E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A1AB35-F6D5-8149-A711-5D834DC25BE3}"/>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391726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78D69F-F624-3642-BB70-CC2EF7C005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334CE4-23E8-C44F-A878-CAE34CB96D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146C34-6759-0446-B850-6B17857827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765B2-1D22-CB4B-B9F2-17379C1C59B9}" type="datetimeFigureOut">
              <a:rPr lang="en-US" smtClean="0"/>
              <a:t>10/19/2023</a:t>
            </a:fld>
            <a:endParaRPr lang="en-US"/>
          </a:p>
        </p:txBody>
      </p:sp>
      <p:sp>
        <p:nvSpPr>
          <p:cNvPr id="5" name="Footer Placeholder 4">
            <a:extLst>
              <a:ext uri="{FF2B5EF4-FFF2-40B4-BE49-F238E27FC236}">
                <a16:creationId xmlns:a16="http://schemas.microsoft.com/office/drawing/2014/main" id="{D0DB5CC5-5230-4C42-8241-BBD5FDE60C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FD0A90-3095-594E-A205-D4B304A0B1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E5BAD-9882-DC42-918A-BEE2A6602693}" type="slidenum">
              <a:rPr lang="en-US" smtClean="0"/>
              <a:t>‹#›</a:t>
            </a:fld>
            <a:endParaRPr lang="en-US"/>
          </a:p>
        </p:txBody>
      </p:sp>
    </p:spTree>
    <p:extLst>
      <p:ext uri="{BB962C8B-B14F-4D97-AF65-F5344CB8AC3E}">
        <p14:creationId xmlns:p14="http://schemas.microsoft.com/office/powerpoint/2010/main" val="88628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washingtonpost.com/washington-post-live/2023/03/30/transcript-matthew-desmond-author-poverty-by-america/" TargetMode="External"/><Relationship Id="rId2" Type="http://schemas.openxmlformats.org/officeDocument/2006/relationships/hyperlink" Target="https://www.bing.com/videos/riverview/relatedvideo?q=youtube+poverty+by+america&amp;mid=90BF0A4B861F4558D8B890BF0A4B861F4558D8B8"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D8558B0F-36FD-064B-A9C5-3C9B58A80B3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03272" y="682835"/>
            <a:ext cx="4193069" cy="1763682"/>
          </a:xfrm>
          <a:prstGeom prst="rect">
            <a:avLst/>
          </a:prstGeom>
        </p:spPr>
      </p:pic>
      <p:sp>
        <p:nvSpPr>
          <p:cNvPr id="2" name="Title 1">
            <a:extLst>
              <a:ext uri="{FF2B5EF4-FFF2-40B4-BE49-F238E27FC236}">
                <a16:creationId xmlns:a16="http://schemas.microsoft.com/office/drawing/2014/main" id="{B1F3731F-8D16-6940-81AF-7741CF983D4D}"/>
              </a:ext>
            </a:extLst>
          </p:cNvPr>
          <p:cNvSpPr>
            <a:spLocks noGrp="1"/>
          </p:cNvSpPr>
          <p:nvPr>
            <p:ph type="ctrTitle"/>
          </p:nvPr>
        </p:nvSpPr>
        <p:spPr>
          <a:xfrm>
            <a:off x="5403273" y="1992180"/>
            <a:ext cx="6162193" cy="2358147"/>
          </a:xfrm>
        </p:spPr>
        <p:txBody>
          <a:bodyPr anchor="b">
            <a:normAutofit/>
          </a:bodyPr>
          <a:lstStyle/>
          <a:p>
            <a:r>
              <a:rPr lang="en-US" sz="4000" dirty="0">
                <a:latin typeface="Optima" panose="02000503060000020004" pitchFamily="2" charset="0"/>
              </a:rPr>
              <a:t>The PC(USA) Constitution on Eradicating </a:t>
            </a:r>
            <a:br>
              <a:rPr lang="en-US" sz="4000" dirty="0">
                <a:latin typeface="Optima" panose="02000503060000020004" pitchFamily="2" charset="0"/>
              </a:rPr>
            </a:br>
            <a:r>
              <a:rPr lang="en-US" sz="4000" dirty="0">
                <a:latin typeface="Optima" panose="02000503060000020004" pitchFamily="2" charset="0"/>
              </a:rPr>
              <a:t>Systemic Poverty</a:t>
            </a:r>
          </a:p>
        </p:txBody>
      </p:sp>
      <p:sp>
        <p:nvSpPr>
          <p:cNvPr id="3" name="Subtitle 2">
            <a:extLst>
              <a:ext uri="{FF2B5EF4-FFF2-40B4-BE49-F238E27FC236}">
                <a16:creationId xmlns:a16="http://schemas.microsoft.com/office/drawing/2014/main" id="{12D4F367-DB06-C049-A083-648DCEBAD84E}"/>
              </a:ext>
            </a:extLst>
          </p:cNvPr>
          <p:cNvSpPr>
            <a:spLocks noGrp="1"/>
          </p:cNvSpPr>
          <p:nvPr>
            <p:ph type="subTitle" idx="1"/>
          </p:nvPr>
        </p:nvSpPr>
        <p:spPr>
          <a:xfrm>
            <a:off x="5403272" y="4865820"/>
            <a:ext cx="6162193" cy="1309344"/>
          </a:xfrm>
        </p:spPr>
        <p:txBody>
          <a:bodyPr anchor="b"/>
          <a:lstStyle/>
          <a:p>
            <a:r>
              <a:rPr lang="en-US" sz="2800" dirty="0">
                <a:latin typeface="Palatino" pitchFamily="2" charset="77"/>
                <a:ea typeface="Palatino" pitchFamily="2" charset="77"/>
              </a:rPr>
              <a:t>Office of Theology and Worship</a:t>
            </a:r>
            <a:br>
              <a:rPr lang="en-US" sz="2800" dirty="0">
                <a:latin typeface="Palatino" pitchFamily="2" charset="77"/>
                <a:ea typeface="Palatino" pitchFamily="2" charset="77"/>
              </a:rPr>
            </a:br>
            <a:r>
              <a:rPr lang="en-US" sz="2800" dirty="0">
                <a:latin typeface="Palatino" pitchFamily="2" charset="77"/>
                <a:ea typeface="Palatino" pitchFamily="2" charset="77"/>
              </a:rPr>
              <a:t>Presbyterian Church (U.S.A.)</a:t>
            </a:r>
          </a:p>
          <a:p>
            <a:r>
              <a:rPr lang="en-US" sz="2000" dirty="0">
                <a:solidFill>
                  <a:schemeClr val="bg1"/>
                </a:solidFill>
                <a:latin typeface="Palatino" pitchFamily="2" charset="77"/>
                <a:ea typeface="Palatino" pitchFamily="2" charset="77"/>
              </a:rPr>
              <a:t>Name of Presenter</a:t>
            </a:r>
          </a:p>
        </p:txBody>
      </p:sp>
      <p:pic>
        <p:nvPicPr>
          <p:cNvPr id="9" name="Picture 8" descr="A picture containing window, building, painted, painting&#10;&#10;Description automatically generated">
            <a:extLst>
              <a:ext uri="{FF2B5EF4-FFF2-40B4-BE49-F238E27FC236}">
                <a16:creationId xmlns:a16="http://schemas.microsoft.com/office/drawing/2014/main" id="{0E718535-E63D-2945-A17B-CBC0644CDF53}"/>
              </a:ext>
            </a:extLst>
          </p:cNvPr>
          <p:cNvPicPr>
            <a:picLocks noChangeAspect="1"/>
          </p:cNvPicPr>
          <p:nvPr/>
        </p:nvPicPr>
        <p:blipFill>
          <a:blip r:embed="rId3"/>
          <a:stretch>
            <a:fillRect/>
          </a:stretch>
        </p:blipFill>
        <p:spPr>
          <a:xfrm>
            <a:off x="626534" y="682835"/>
            <a:ext cx="4193070" cy="5492330"/>
          </a:xfrm>
          <a:prstGeom prst="rect">
            <a:avLst/>
          </a:prstGeom>
        </p:spPr>
      </p:pic>
      <p:cxnSp>
        <p:nvCxnSpPr>
          <p:cNvPr id="13" name="Straight Connector 12">
            <a:extLst>
              <a:ext uri="{FF2B5EF4-FFF2-40B4-BE49-F238E27FC236}">
                <a16:creationId xmlns:a16="http://schemas.microsoft.com/office/drawing/2014/main" id="{7F99FA19-4B6E-644B-B7BC-7E4EEFB478F6}"/>
              </a:ext>
            </a:extLst>
          </p:cNvPr>
          <p:cNvCxnSpPr>
            <a:cxnSpLocks/>
          </p:cNvCxnSpPr>
          <p:nvPr/>
        </p:nvCxnSpPr>
        <p:spPr>
          <a:xfrm>
            <a:off x="5638800" y="4613564"/>
            <a:ext cx="55556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283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8" y="1825625"/>
            <a:ext cx="7043628" cy="4351338"/>
          </a:xfrm>
        </p:spPr>
        <p:txBody>
          <a:bodyPr>
            <a:noAutofit/>
          </a:bodyPr>
          <a:lstStyle/>
          <a:p>
            <a:pPr marL="0" indent="0">
              <a:buNone/>
            </a:pPr>
            <a:r>
              <a:rPr lang="en-US" dirty="0">
                <a:latin typeface="Palatino" pitchFamily="2" charset="77"/>
                <a:ea typeface="Palatino" pitchFamily="2" charset="77"/>
              </a:rPr>
              <a:t>[We believe]</a:t>
            </a:r>
          </a:p>
          <a:p>
            <a:pPr marL="0" indent="0">
              <a:buNone/>
            </a:pPr>
            <a:r>
              <a:rPr lang="en-US" dirty="0">
                <a:latin typeface="Palatino" pitchFamily="2" charset="77"/>
                <a:ea typeface="Palatino" pitchFamily="2" charset="77"/>
              </a:rPr>
              <a:t>• that the church as the possession of God must stand where the Lord stands, namely against injustice and with the wronged;</a:t>
            </a:r>
          </a:p>
          <a:p>
            <a:pPr marL="0" indent="0">
              <a:buNone/>
            </a:pPr>
            <a:r>
              <a:rPr lang="en-US" dirty="0">
                <a:latin typeface="Palatino" pitchFamily="2" charset="77"/>
                <a:ea typeface="Palatino" pitchFamily="2" charset="77"/>
              </a:rPr>
              <a:t>• that in following Christ the church must witness against all the powerful and privileged who selfishly seek their own interests and thus control and harm others.</a:t>
            </a:r>
          </a:p>
          <a:p>
            <a:pPr marL="0" indent="0">
              <a:buNone/>
            </a:pPr>
            <a:r>
              <a:rPr lang="en-US" sz="2400" dirty="0">
                <a:latin typeface="Palatino" pitchFamily="2" charset="77"/>
                <a:ea typeface="Palatino" pitchFamily="2" charset="77"/>
              </a:rPr>
              <a:t>   —</a:t>
            </a:r>
            <a:r>
              <a:rPr lang="en-US" sz="2400" i="1" dirty="0">
                <a:latin typeface="Palatino" pitchFamily="2" charset="77"/>
                <a:ea typeface="Palatino" pitchFamily="2" charset="77"/>
              </a:rPr>
              <a:t>Book of Confessions</a:t>
            </a:r>
            <a:r>
              <a:rPr lang="en-US" sz="2400" dirty="0">
                <a:latin typeface="Palatino" pitchFamily="2" charset="77"/>
                <a:ea typeface="Palatino" pitchFamily="2" charset="77"/>
              </a:rPr>
              <a:t>, 10.7</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“Device to Root Out Evil,” Dennis Oppenheim, 1997</a:t>
            </a:r>
          </a:p>
        </p:txBody>
      </p:sp>
      <p:pic>
        <p:nvPicPr>
          <p:cNvPr id="9" name="Picture 8" descr="A picture containing grass, sky, outdoor, park&#10;&#10;Description automatically generated">
            <a:extLst>
              <a:ext uri="{FF2B5EF4-FFF2-40B4-BE49-F238E27FC236}">
                <a16:creationId xmlns:a16="http://schemas.microsoft.com/office/drawing/2014/main" id="{7ACF2FD2-1649-FA41-94A9-3540D567541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81827" y="1254205"/>
            <a:ext cx="3471974" cy="4676538"/>
          </a:xfrm>
          <a:prstGeom prst="rect">
            <a:avLst/>
          </a:prstGeom>
        </p:spPr>
      </p:pic>
    </p:spTree>
    <p:extLst>
      <p:ext uri="{BB962C8B-B14F-4D97-AF65-F5344CB8AC3E}">
        <p14:creationId xmlns:p14="http://schemas.microsoft.com/office/powerpoint/2010/main" val="1304836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5718718" cy="4351338"/>
          </a:xfrm>
        </p:spPr>
        <p:txBody>
          <a:bodyPr>
            <a:noAutofit/>
          </a:bodyPr>
          <a:lstStyle/>
          <a:p>
            <a:pPr marL="0" indent="0">
              <a:buNone/>
            </a:pPr>
            <a:r>
              <a:rPr lang="en-US" dirty="0">
                <a:latin typeface="Palatino" pitchFamily="2" charset="77"/>
                <a:ea typeface="Palatino" pitchFamily="2" charset="77"/>
              </a:rPr>
              <a:t>Therefore, we reject </a:t>
            </a:r>
            <a:r>
              <a:rPr lang="en-US">
                <a:latin typeface="Palatino" pitchFamily="2" charset="77"/>
                <a:ea typeface="Palatino" pitchFamily="2" charset="77"/>
              </a:rPr>
              <a:t>any ideology which </a:t>
            </a:r>
            <a:r>
              <a:rPr lang="en-US" dirty="0">
                <a:latin typeface="Palatino" pitchFamily="2" charset="77"/>
                <a:ea typeface="Palatino" pitchFamily="2" charset="77"/>
              </a:rPr>
              <a:t>would legitimate forms of injustice and any doctrine which is unwilling to resist such an ideology in the name of the gospel.</a:t>
            </a:r>
          </a:p>
          <a:p>
            <a:pPr marL="0" indent="0">
              <a:buNone/>
            </a:pPr>
            <a:r>
              <a:rPr lang="en-US" sz="2400" dirty="0">
                <a:latin typeface="Palatino" pitchFamily="2" charset="77"/>
                <a:ea typeface="Palatino" pitchFamily="2" charset="77"/>
              </a:rPr>
              <a:t>   —</a:t>
            </a:r>
            <a:r>
              <a:rPr lang="en-US" sz="2400" i="1" dirty="0">
                <a:latin typeface="Palatino" pitchFamily="2" charset="77"/>
                <a:ea typeface="Palatino" pitchFamily="2" charset="77"/>
              </a:rPr>
              <a:t>Book of Confessions</a:t>
            </a:r>
            <a:r>
              <a:rPr lang="en-US" sz="2400" dirty="0">
                <a:latin typeface="Palatino" pitchFamily="2" charset="77"/>
                <a:ea typeface="Palatino" pitchFamily="2" charset="77"/>
              </a:rPr>
              <a:t>, 10.8</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“Life Underground,” Tom </a:t>
            </a:r>
            <a:r>
              <a:rPr lang="en-US" sz="1000" dirty="0" err="1">
                <a:latin typeface="Palatino" pitchFamily="2" charset="77"/>
                <a:ea typeface="Palatino" pitchFamily="2" charset="77"/>
              </a:rPr>
              <a:t>Otterness</a:t>
            </a:r>
            <a:r>
              <a:rPr lang="en-US" sz="1000" dirty="0">
                <a:latin typeface="Palatino" pitchFamily="2" charset="77"/>
                <a:ea typeface="Palatino" pitchFamily="2" charset="77"/>
              </a:rPr>
              <a:t>, 21st Century</a:t>
            </a:r>
          </a:p>
        </p:txBody>
      </p:sp>
      <p:pic>
        <p:nvPicPr>
          <p:cNvPr id="5" name="Picture 4" descr="A picture containing indoor&#10;&#10;Description automatically generated">
            <a:extLst>
              <a:ext uri="{FF2B5EF4-FFF2-40B4-BE49-F238E27FC236}">
                <a16:creationId xmlns:a16="http://schemas.microsoft.com/office/drawing/2014/main" id="{CA449A70-48A7-164A-A0FE-4171EACF5E6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73482" y="1825625"/>
            <a:ext cx="3280317" cy="4105117"/>
          </a:xfrm>
          <a:prstGeom prst="rect">
            <a:avLst/>
          </a:prstGeom>
        </p:spPr>
      </p:pic>
    </p:spTree>
    <p:extLst>
      <p:ext uri="{BB962C8B-B14F-4D97-AF65-F5344CB8AC3E}">
        <p14:creationId xmlns:p14="http://schemas.microsoft.com/office/powerpoint/2010/main" val="2998919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7E3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182033" cy="4351338"/>
          </a:xfrm>
        </p:spPr>
        <p:txBody>
          <a:bodyPr>
            <a:normAutofit lnSpcReduction="10000"/>
          </a:bodyPr>
          <a:lstStyle/>
          <a:p>
            <a:pPr marL="0" indent="0">
              <a:buNone/>
            </a:pPr>
            <a:r>
              <a:rPr lang="en-US" i="1" dirty="0">
                <a:solidFill>
                  <a:schemeClr val="bg1"/>
                </a:solidFill>
                <a:latin typeface="Palatino" pitchFamily="2" charset="77"/>
                <a:ea typeface="Palatino" pitchFamily="2" charset="77"/>
              </a:rPr>
              <a:t>Written in the time following the 1983 reunion that formed the Presbyterian Church (U.S.A.), A Brief Statement of Faith articulated the commitments and convictions of the new denomination. It is trinitarian in form and designed for use in worship. </a:t>
            </a:r>
          </a:p>
          <a:p>
            <a:pPr marL="0" indent="0">
              <a:buNone/>
            </a:pPr>
            <a:endParaRPr lang="en-US" i="1" dirty="0">
              <a:solidFill>
                <a:schemeClr val="bg1"/>
              </a:solidFill>
              <a:latin typeface="Palatino" pitchFamily="2" charset="77"/>
              <a:ea typeface="Palatino" pitchFamily="2" charset="77"/>
            </a:endParaRPr>
          </a:p>
          <a:p>
            <a:pPr marL="0" indent="0">
              <a:buNone/>
            </a:pPr>
            <a:r>
              <a:rPr lang="en-US" sz="2400" b="1" dirty="0">
                <a:solidFill>
                  <a:schemeClr val="bg1"/>
                </a:solidFill>
                <a:latin typeface="Optima" panose="02000503060000020004" pitchFamily="2" charset="0"/>
                <a:ea typeface="Palatino" pitchFamily="2" charset="77"/>
              </a:rPr>
              <a:t>This presentation highlights excerpts from A Brief Statement of Faith pertaining to the work of eradicating systemic poverty. </a:t>
            </a:r>
          </a:p>
          <a:p>
            <a:pPr marL="0" indent="0">
              <a:buNone/>
            </a:pPr>
            <a:endParaRPr lang="en-US" i="1" dirty="0">
              <a:solidFill>
                <a:schemeClr val="bg1"/>
              </a:solidFill>
              <a:latin typeface="Palatino" pitchFamily="2" charset="77"/>
              <a:ea typeface="Palatino" pitchFamily="2" charset="77"/>
            </a:endParaRP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game&#10;&#10;Description automatically generated with low confidence">
            <a:extLst>
              <a:ext uri="{FF2B5EF4-FFF2-40B4-BE49-F238E27FC236}">
                <a16:creationId xmlns:a16="http://schemas.microsoft.com/office/drawing/2014/main" id="{ADBE9285-D00F-514E-9499-4472ED8CD8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2617341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186055" cy="4351338"/>
          </a:xfrm>
        </p:spPr>
        <p:txBody>
          <a:bodyPr>
            <a:normAutofit/>
          </a:bodyPr>
          <a:lstStyle/>
          <a:p>
            <a:pPr marL="0" indent="0">
              <a:buNone/>
            </a:pPr>
            <a:r>
              <a:rPr lang="en-US" dirty="0">
                <a:latin typeface="Palatino" pitchFamily="2" charset="77"/>
                <a:ea typeface="Palatino" pitchFamily="2" charset="77"/>
              </a:rPr>
              <a:t>We trust in Jesus Christ,</a:t>
            </a:r>
            <a:br>
              <a:rPr lang="en-US" dirty="0">
                <a:latin typeface="Palatino" pitchFamily="2" charset="77"/>
                <a:ea typeface="Palatino" pitchFamily="2" charset="77"/>
              </a:rPr>
            </a:br>
            <a:r>
              <a:rPr lang="en-US" dirty="0">
                <a:latin typeface="Palatino" pitchFamily="2" charset="77"/>
                <a:ea typeface="Palatino" pitchFamily="2" charset="77"/>
              </a:rPr>
              <a:t>fully human, fully God.</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“Nativity,” Unidentified Kenyan Artist, 21st Century</a:t>
            </a:r>
          </a:p>
        </p:txBody>
      </p:sp>
      <p:pic>
        <p:nvPicPr>
          <p:cNvPr id="5" name="Picture 4" descr="A picture containing text, fabric&#10;&#10;Description automatically generated">
            <a:extLst>
              <a:ext uri="{FF2B5EF4-FFF2-40B4-BE49-F238E27FC236}">
                <a16:creationId xmlns:a16="http://schemas.microsoft.com/office/drawing/2014/main" id="{A0241766-1812-5743-9A3E-370DABEA7D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82506" y="3149600"/>
            <a:ext cx="6371294" cy="2781142"/>
          </a:xfrm>
          <a:prstGeom prst="rect">
            <a:avLst/>
          </a:prstGeom>
        </p:spPr>
      </p:pic>
    </p:spTree>
    <p:extLst>
      <p:ext uri="{BB962C8B-B14F-4D97-AF65-F5344CB8AC3E}">
        <p14:creationId xmlns:p14="http://schemas.microsoft.com/office/powerpoint/2010/main" val="1088951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4"/>
            <a:ext cx="6186055" cy="4351339"/>
          </a:xfrm>
        </p:spPr>
        <p:txBody>
          <a:bodyPr>
            <a:normAutofit/>
          </a:bodyPr>
          <a:lstStyle/>
          <a:p>
            <a:pPr marL="0" indent="0">
              <a:buNone/>
            </a:pPr>
            <a:r>
              <a:rPr lang="en-US" dirty="0">
                <a:latin typeface="Palatino" pitchFamily="2" charset="77"/>
                <a:ea typeface="Palatino" pitchFamily="2" charset="77"/>
              </a:rPr>
              <a:t>Jesus proclaimed the reign of God:</a:t>
            </a:r>
            <a:br>
              <a:rPr lang="en-US" dirty="0">
                <a:latin typeface="Palatino" pitchFamily="2" charset="77"/>
                <a:ea typeface="Palatino" pitchFamily="2" charset="77"/>
              </a:rPr>
            </a:br>
            <a:r>
              <a:rPr lang="en-US" dirty="0">
                <a:latin typeface="Palatino" pitchFamily="2" charset="77"/>
                <a:ea typeface="Palatino" pitchFamily="2" charset="77"/>
              </a:rPr>
              <a:t>preaching good news to the poor</a:t>
            </a:r>
            <a:br>
              <a:rPr lang="en-US" dirty="0">
                <a:latin typeface="Palatino" pitchFamily="2" charset="77"/>
                <a:ea typeface="Palatino" pitchFamily="2" charset="77"/>
              </a:rPr>
            </a:br>
            <a:r>
              <a:rPr lang="en-US" dirty="0">
                <a:latin typeface="Palatino" pitchFamily="2" charset="77"/>
                <a:ea typeface="Palatino" pitchFamily="2" charset="77"/>
              </a:rPr>
              <a:t>and release to the captives,</a:t>
            </a:r>
            <a:br>
              <a:rPr lang="en-US" dirty="0">
                <a:latin typeface="Palatino" pitchFamily="2" charset="77"/>
                <a:ea typeface="Palatino" pitchFamily="2" charset="77"/>
              </a:rPr>
            </a:br>
            <a:r>
              <a:rPr lang="en-US" dirty="0">
                <a:latin typeface="Palatino" pitchFamily="2" charset="77"/>
                <a:ea typeface="Palatino" pitchFamily="2" charset="77"/>
              </a:rPr>
              <a:t>teaching by word and deed</a:t>
            </a:r>
            <a:br>
              <a:rPr lang="en-US" dirty="0">
                <a:latin typeface="Palatino" pitchFamily="2" charset="77"/>
                <a:ea typeface="Palatino" pitchFamily="2" charset="77"/>
              </a:rPr>
            </a:br>
            <a:r>
              <a:rPr lang="en-US" dirty="0">
                <a:latin typeface="Palatino" pitchFamily="2" charset="77"/>
                <a:ea typeface="Palatino" pitchFamily="2" charset="77"/>
              </a:rPr>
              <a:t>and blessing the children,</a:t>
            </a:r>
            <a:br>
              <a:rPr lang="en-US" dirty="0">
                <a:latin typeface="Palatino" pitchFamily="2" charset="77"/>
                <a:ea typeface="Palatino" pitchFamily="2" charset="77"/>
              </a:rPr>
            </a:br>
            <a:r>
              <a:rPr lang="en-US" dirty="0">
                <a:latin typeface="Palatino" pitchFamily="2" charset="77"/>
                <a:ea typeface="Palatino" pitchFamily="2" charset="77"/>
              </a:rPr>
              <a:t>healing the sick</a:t>
            </a:r>
            <a:br>
              <a:rPr lang="en-US" dirty="0">
                <a:latin typeface="Palatino" pitchFamily="2" charset="77"/>
                <a:ea typeface="Palatino" pitchFamily="2" charset="77"/>
              </a:rPr>
            </a:br>
            <a:r>
              <a:rPr lang="en-US" dirty="0">
                <a:latin typeface="Palatino" pitchFamily="2" charset="77"/>
                <a:ea typeface="Palatino" pitchFamily="2" charset="77"/>
              </a:rPr>
              <a:t>and binding up the brokenhearted,</a:t>
            </a:r>
            <a:br>
              <a:rPr lang="en-US" dirty="0">
                <a:latin typeface="Palatino" pitchFamily="2" charset="77"/>
                <a:ea typeface="Palatino" pitchFamily="2" charset="77"/>
              </a:rPr>
            </a:br>
            <a:r>
              <a:rPr lang="en-US" dirty="0">
                <a:latin typeface="Palatino" pitchFamily="2" charset="77"/>
                <a:ea typeface="Palatino" pitchFamily="2" charset="77"/>
              </a:rPr>
              <a:t>eating with outcasts,</a:t>
            </a:r>
            <a:br>
              <a:rPr lang="en-US" dirty="0">
                <a:latin typeface="Palatino" pitchFamily="2" charset="77"/>
                <a:ea typeface="Palatino" pitchFamily="2" charset="77"/>
              </a:rPr>
            </a:br>
            <a:r>
              <a:rPr lang="en-US" dirty="0">
                <a:latin typeface="Palatino" pitchFamily="2" charset="77"/>
                <a:ea typeface="Palatino" pitchFamily="2" charset="77"/>
              </a:rPr>
              <a:t>forgiving sinners,</a:t>
            </a:r>
            <a:br>
              <a:rPr lang="en-US" dirty="0">
                <a:latin typeface="Palatino" pitchFamily="2" charset="77"/>
                <a:ea typeface="Palatino" pitchFamily="2" charset="77"/>
              </a:rPr>
            </a:br>
            <a:r>
              <a:rPr lang="en-US" dirty="0">
                <a:latin typeface="Palatino" pitchFamily="2" charset="77"/>
                <a:ea typeface="Palatino" pitchFamily="2" charset="77"/>
              </a:rPr>
              <a:t>and calling all to repent </a:t>
            </a:r>
            <a:br>
              <a:rPr lang="en-US" dirty="0">
                <a:latin typeface="Palatino" pitchFamily="2" charset="77"/>
                <a:ea typeface="Palatino" pitchFamily="2" charset="77"/>
              </a:rPr>
            </a:br>
            <a:r>
              <a:rPr lang="en-US" dirty="0">
                <a:latin typeface="Palatino" pitchFamily="2" charset="77"/>
                <a:ea typeface="Palatino" pitchFamily="2" charset="77"/>
              </a:rPr>
              <a:t>and believe the gospel.</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“Sermon on the Mount,” Laura James, 2010</a:t>
            </a:r>
          </a:p>
        </p:txBody>
      </p:sp>
      <p:pic>
        <p:nvPicPr>
          <p:cNvPr id="5" name="Picture 4" descr="A picture containing text, fabric&#10;&#10;Description automatically generated">
            <a:extLst>
              <a:ext uri="{FF2B5EF4-FFF2-40B4-BE49-F238E27FC236}">
                <a16:creationId xmlns:a16="http://schemas.microsoft.com/office/drawing/2014/main" id="{81C403C0-7155-3B41-8D72-54FC2F2B9E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24254" y="1690688"/>
            <a:ext cx="4329546" cy="4240054"/>
          </a:xfrm>
          <a:prstGeom prst="rect">
            <a:avLst/>
          </a:prstGeom>
        </p:spPr>
      </p:pic>
    </p:spTree>
    <p:extLst>
      <p:ext uri="{BB962C8B-B14F-4D97-AF65-F5344CB8AC3E}">
        <p14:creationId xmlns:p14="http://schemas.microsoft.com/office/powerpoint/2010/main" val="2625434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8" y="1825624"/>
            <a:ext cx="7993567" cy="4667251"/>
          </a:xfrm>
        </p:spPr>
        <p:txBody>
          <a:bodyPr>
            <a:normAutofit/>
          </a:bodyPr>
          <a:lstStyle/>
          <a:p>
            <a:pPr marL="0" indent="0">
              <a:buNone/>
            </a:pPr>
            <a:r>
              <a:rPr lang="en-US" dirty="0">
                <a:latin typeface="Palatino" pitchFamily="2" charset="77"/>
                <a:ea typeface="Palatino" pitchFamily="2" charset="77"/>
              </a:rPr>
              <a:t>Unjustly condemned </a:t>
            </a:r>
            <a:br>
              <a:rPr lang="en-US" dirty="0">
                <a:latin typeface="Palatino" pitchFamily="2" charset="77"/>
                <a:ea typeface="Palatino" pitchFamily="2" charset="77"/>
              </a:rPr>
            </a:br>
            <a:r>
              <a:rPr lang="en-US" dirty="0">
                <a:latin typeface="Palatino" pitchFamily="2" charset="77"/>
                <a:ea typeface="Palatino" pitchFamily="2" charset="77"/>
              </a:rPr>
              <a:t>for blasphemy and sedition,</a:t>
            </a:r>
            <a:br>
              <a:rPr lang="en-US" dirty="0">
                <a:latin typeface="Palatino" pitchFamily="2" charset="77"/>
                <a:ea typeface="Palatino" pitchFamily="2" charset="77"/>
              </a:rPr>
            </a:br>
            <a:r>
              <a:rPr lang="en-US" dirty="0">
                <a:latin typeface="Palatino" pitchFamily="2" charset="77"/>
                <a:ea typeface="Palatino" pitchFamily="2" charset="77"/>
              </a:rPr>
              <a:t>Jesus was crucified,</a:t>
            </a:r>
            <a:br>
              <a:rPr lang="en-US" dirty="0">
                <a:latin typeface="Palatino" pitchFamily="2" charset="77"/>
                <a:ea typeface="Palatino" pitchFamily="2" charset="77"/>
              </a:rPr>
            </a:br>
            <a:r>
              <a:rPr lang="en-US" dirty="0">
                <a:latin typeface="Palatino" pitchFamily="2" charset="77"/>
                <a:ea typeface="Palatino" pitchFamily="2" charset="77"/>
              </a:rPr>
              <a:t>suffering the depths of human pain</a:t>
            </a:r>
            <a:br>
              <a:rPr lang="en-US" dirty="0">
                <a:latin typeface="Palatino" pitchFamily="2" charset="77"/>
                <a:ea typeface="Palatino" pitchFamily="2" charset="77"/>
              </a:rPr>
            </a:br>
            <a:r>
              <a:rPr lang="en-US" dirty="0">
                <a:latin typeface="Palatino" pitchFamily="2" charset="77"/>
                <a:ea typeface="Palatino" pitchFamily="2" charset="77"/>
              </a:rPr>
              <a:t>and giving his life </a:t>
            </a:r>
            <a:br>
              <a:rPr lang="en-US" dirty="0">
                <a:latin typeface="Palatino" pitchFamily="2" charset="77"/>
                <a:ea typeface="Palatino" pitchFamily="2" charset="77"/>
              </a:rPr>
            </a:br>
            <a:r>
              <a:rPr lang="en-US" dirty="0">
                <a:latin typeface="Palatino" pitchFamily="2" charset="77"/>
                <a:ea typeface="Palatino" pitchFamily="2" charset="77"/>
              </a:rPr>
              <a:t>for the sins of the world.</a:t>
            </a:r>
          </a:p>
          <a:p>
            <a:pPr marL="0" indent="0">
              <a:buNone/>
            </a:pPr>
            <a:r>
              <a:rPr lang="en-US" dirty="0">
                <a:latin typeface="Palatino" pitchFamily="2" charset="77"/>
                <a:ea typeface="Palatino" pitchFamily="2" charset="77"/>
              </a:rPr>
              <a:t>God raised this Jesus from the dead,</a:t>
            </a:r>
            <a:br>
              <a:rPr lang="en-US" dirty="0">
                <a:latin typeface="Palatino" pitchFamily="2" charset="77"/>
                <a:ea typeface="Palatino" pitchFamily="2" charset="77"/>
              </a:rPr>
            </a:br>
            <a:r>
              <a:rPr lang="en-US" dirty="0">
                <a:latin typeface="Palatino" pitchFamily="2" charset="77"/>
                <a:ea typeface="Palatino" pitchFamily="2" charset="77"/>
              </a:rPr>
              <a:t>vindicating his sinless life,</a:t>
            </a:r>
            <a:br>
              <a:rPr lang="en-US" dirty="0">
                <a:latin typeface="Palatino" pitchFamily="2" charset="77"/>
                <a:ea typeface="Palatino" pitchFamily="2" charset="77"/>
              </a:rPr>
            </a:br>
            <a:r>
              <a:rPr lang="en-US" dirty="0">
                <a:latin typeface="Palatino" pitchFamily="2" charset="77"/>
                <a:ea typeface="Palatino" pitchFamily="2" charset="77"/>
              </a:rPr>
              <a:t>breaking the power of sin and evil,</a:t>
            </a:r>
            <a:br>
              <a:rPr lang="en-US" dirty="0">
                <a:latin typeface="Palatino" pitchFamily="2" charset="77"/>
                <a:ea typeface="Palatino" pitchFamily="2" charset="77"/>
              </a:rPr>
            </a:br>
            <a:r>
              <a:rPr lang="en-US" dirty="0">
                <a:latin typeface="Palatino" pitchFamily="2" charset="77"/>
                <a:ea typeface="Palatino" pitchFamily="2" charset="77"/>
              </a:rPr>
              <a:t>delivering us from death to life eternal.</a:t>
            </a:r>
            <a:br>
              <a:rPr lang="en-US" dirty="0">
                <a:latin typeface="Palatino" pitchFamily="2" charset="77"/>
                <a:ea typeface="Palatino" pitchFamily="2" charset="77"/>
              </a:rPr>
            </a:br>
            <a:r>
              <a:rPr lang="en-US" sz="2400" dirty="0">
                <a:latin typeface="Palatino" pitchFamily="2" charset="77"/>
                <a:ea typeface="Palatino" pitchFamily="2" charset="77"/>
              </a:rPr>
              <a:t>   —</a:t>
            </a:r>
            <a:r>
              <a:rPr lang="en-US" sz="2400" i="1" dirty="0">
                <a:latin typeface="Palatino" pitchFamily="2" charset="77"/>
                <a:ea typeface="Palatino" pitchFamily="2" charset="77"/>
              </a:rPr>
              <a:t>Book of Confessions</a:t>
            </a:r>
            <a:r>
              <a:rPr lang="en-US" sz="2400" dirty="0">
                <a:latin typeface="Palatino" pitchFamily="2" charset="77"/>
                <a:ea typeface="Palatino" pitchFamily="2" charset="77"/>
              </a:rPr>
              <a:t>, 11.2 </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“Begging Jesus,” Timothy Schmalz, 2000</a:t>
            </a:r>
          </a:p>
        </p:txBody>
      </p:sp>
      <p:pic>
        <p:nvPicPr>
          <p:cNvPr id="5" name="Picture 4" descr="A picture containing outdoor, feet&#10;&#10;Description automatically generated">
            <a:extLst>
              <a:ext uri="{FF2B5EF4-FFF2-40B4-BE49-F238E27FC236}">
                <a16:creationId xmlns:a16="http://schemas.microsoft.com/office/drawing/2014/main" id="{74FC74BB-1BE1-FF44-8D3A-DDD193DFD6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4137" y="1690688"/>
            <a:ext cx="2789663" cy="4240054"/>
          </a:xfrm>
          <a:prstGeom prst="rect">
            <a:avLst/>
          </a:prstGeom>
        </p:spPr>
      </p:pic>
    </p:spTree>
    <p:extLst>
      <p:ext uri="{BB962C8B-B14F-4D97-AF65-F5344CB8AC3E}">
        <p14:creationId xmlns:p14="http://schemas.microsoft.com/office/powerpoint/2010/main" val="462472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303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The Foundations of Presbyterian Polity</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182033" cy="4351338"/>
          </a:xfrm>
        </p:spPr>
        <p:txBody>
          <a:bodyPr>
            <a:normAutofit/>
          </a:bodyPr>
          <a:lstStyle/>
          <a:p>
            <a:pPr marL="0" indent="0">
              <a:buNone/>
            </a:pPr>
            <a:r>
              <a:rPr lang="en-US" i="1" dirty="0">
                <a:solidFill>
                  <a:schemeClr val="bg1"/>
                </a:solidFill>
                <a:latin typeface="Palatino" pitchFamily="2" charset="77"/>
                <a:ea typeface="Palatino" pitchFamily="2" charset="77"/>
              </a:rPr>
              <a:t>The Foundations of Presbyterian Polity sets forth the principles that undergird the church’s mission, faith, and form of government.</a:t>
            </a:r>
          </a:p>
          <a:p>
            <a:pPr marL="0" indent="0">
              <a:buNone/>
            </a:pPr>
            <a:endParaRPr lang="en-US" i="1" dirty="0">
              <a:solidFill>
                <a:schemeClr val="bg1"/>
              </a:solidFill>
              <a:latin typeface="Palatino" pitchFamily="2" charset="77"/>
              <a:ea typeface="Palatino" pitchFamily="2" charset="77"/>
            </a:endParaRPr>
          </a:p>
          <a:p>
            <a:pPr marL="0" indent="0">
              <a:buNone/>
            </a:pPr>
            <a:r>
              <a:rPr lang="en-US" sz="2400" b="1" dirty="0">
                <a:solidFill>
                  <a:schemeClr val="bg1"/>
                </a:solidFill>
                <a:latin typeface="Optima" panose="02000503060000020004" pitchFamily="2" charset="0"/>
                <a:ea typeface="Palatino" pitchFamily="2" charset="77"/>
              </a:rPr>
              <a:t>This presentation highlights excerpts from the Foundations of Presbyterian Polity pertaining to the work of eradicating systemic poverty. </a:t>
            </a:r>
            <a:endParaRPr lang="en-US" i="1" dirty="0">
              <a:solidFill>
                <a:schemeClr val="bg1"/>
              </a:solidFill>
              <a:latin typeface="Palatino" pitchFamily="2" charset="77"/>
              <a:ea typeface="Palatino" pitchFamily="2" charset="77"/>
            </a:endParaRP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application&#10;&#10;Description automatically generated">
            <a:extLst>
              <a:ext uri="{FF2B5EF4-FFF2-40B4-BE49-F238E27FC236}">
                <a16:creationId xmlns:a16="http://schemas.microsoft.com/office/drawing/2014/main" id="{60775B67-EA11-E040-9BC7-C692FFD739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1650554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Foundations of Presbyterian Polity</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508812" cy="4351338"/>
          </a:xfrm>
        </p:spPr>
        <p:txBody>
          <a:bodyPr>
            <a:noAutofit/>
          </a:bodyPr>
          <a:lstStyle/>
          <a:p>
            <a:pPr marL="0" indent="0">
              <a:buNone/>
            </a:pPr>
            <a:r>
              <a:rPr lang="en-US" b="1" dirty="0">
                <a:latin typeface="Palatino" pitchFamily="2" charset="77"/>
                <a:ea typeface="Palatino" pitchFamily="2" charset="77"/>
              </a:rPr>
              <a:t>God’s Mission</a:t>
            </a:r>
          </a:p>
          <a:p>
            <a:pPr marL="0" indent="0">
              <a:buNone/>
            </a:pPr>
            <a:r>
              <a:rPr lang="en-US" dirty="0">
                <a:latin typeface="Palatino" pitchFamily="2" charset="77"/>
                <a:ea typeface="Palatino" pitchFamily="2" charset="77"/>
              </a:rPr>
              <a:t>The good news of the Gospel is that the triune God—Father, Son, and Holy Spirit—creates, redeems, sustains, rules, and transforms all things and all people. This one living God, the Scriptures say, liberated the people of Israel from oppression and covenanted to be their God. </a:t>
            </a:r>
            <a:br>
              <a:rPr lang="en-US" dirty="0">
                <a:latin typeface="Palatino" pitchFamily="2" charset="77"/>
                <a:ea typeface="Palatino" pitchFamily="2" charset="77"/>
              </a:rPr>
            </a:br>
            <a:r>
              <a:rPr lang="en-US" sz="2400" dirty="0">
                <a:latin typeface="Palatino" pitchFamily="2" charset="77"/>
                <a:ea typeface="Palatino" pitchFamily="2" charset="77"/>
              </a:rPr>
              <a:t>   — </a:t>
            </a:r>
            <a:r>
              <a:rPr lang="en-US" sz="2400" i="1" dirty="0">
                <a:latin typeface="Palatino" pitchFamily="2" charset="77"/>
                <a:ea typeface="Palatino" pitchFamily="2" charset="77"/>
              </a:rPr>
              <a:t>Book of Order</a:t>
            </a:r>
            <a:r>
              <a:rPr lang="en-US" sz="2400" dirty="0">
                <a:latin typeface="Palatino" pitchFamily="2" charset="77"/>
                <a:ea typeface="Palatino" pitchFamily="2" charset="77"/>
              </a:rPr>
              <a:t>, F-1.01</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“Trinity,” Kelly Latimore, 2016</a:t>
            </a:r>
          </a:p>
        </p:txBody>
      </p:sp>
      <p:pic>
        <p:nvPicPr>
          <p:cNvPr id="5" name="Picture 4" descr="A painting of a group of women&#10;&#10;Description automatically generated with low confidence">
            <a:extLst>
              <a:ext uri="{FF2B5EF4-FFF2-40B4-BE49-F238E27FC236}">
                <a16:creationId xmlns:a16="http://schemas.microsoft.com/office/drawing/2014/main" id="{35A1EF40-224D-0B40-9A72-AAAD32E3DC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15200" y="1935116"/>
            <a:ext cx="3995626" cy="3995626"/>
          </a:xfrm>
          <a:prstGeom prst="rect">
            <a:avLst/>
          </a:prstGeom>
        </p:spPr>
      </p:pic>
    </p:spTree>
    <p:extLst>
      <p:ext uri="{BB962C8B-B14F-4D97-AF65-F5344CB8AC3E}">
        <p14:creationId xmlns:p14="http://schemas.microsoft.com/office/powerpoint/2010/main" val="1163547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Foundations of Presbyterian Polity</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6172200" cy="4351338"/>
          </a:xfrm>
        </p:spPr>
        <p:txBody>
          <a:bodyPr>
            <a:noAutofit/>
          </a:bodyPr>
          <a:lstStyle/>
          <a:p>
            <a:pPr marL="0" indent="0">
              <a:buNone/>
            </a:pPr>
            <a:r>
              <a:rPr lang="en-US" dirty="0">
                <a:latin typeface="Palatino" pitchFamily="2" charset="77"/>
                <a:ea typeface="Palatino" pitchFamily="2" charset="77"/>
              </a:rPr>
              <a:t>By the power of the Spirit, this one living God is incarnate in Jesus Christ, who came to live in the world, die for the world, and be raised again to new life. The Gospel of Jesus Christ announces the nearness of God’s kingdom, bringing good news to all who are impoverished, sight to all who are blind, freedom to all who are oppressed, and proclaiming the Lord’s favor upon all creation.</a:t>
            </a:r>
            <a:endParaRPr lang="en-US" sz="2400" dirty="0">
              <a:latin typeface="Palatino" pitchFamily="2" charset="77"/>
              <a:ea typeface="Palatino" pitchFamily="2" charset="77"/>
            </a:endParaRPr>
          </a:p>
        </p:txBody>
      </p:sp>
      <p:sp>
        <p:nvSpPr>
          <p:cNvPr id="6" name="TextBox 5">
            <a:extLst>
              <a:ext uri="{FF2B5EF4-FFF2-40B4-BE49-F238E27FC236}">
                <a16:creationId xmlns:a16="http://schemas.microsoft.com/office/drawing/2014/main" id="{08E9F84E-9A87-3D43-B2E5-6EF133CE607F}"/>
              </a:ext>
            </a:extLst>
          </p:cNvPr>
          <p:cNvSpPr txBox="1"/>
          <p:nvPr/>
        </p:nvSpPr>
        <p:spPr>
          <a:xfrm>
            <a:off x="7527235" y="5930742"/>
            <a:ext cx="3826565" cy="246221"/>
          </a:xfrm>
          <a:prstGeom prst="rect">
            <a:avLst/>
          </a:prstGeom>
          <a:noFill/>
        </p:spPr>
        <p:txBody>
          <a:bodyPr wrap="square" rtlCol="0">
            <a:spAutoFit/>
          </a:bodyPr>
          <a:lstStyle/>
          <a:p>
            <a:pPr algn="r"/>
            <a:r>
              <a:rPr lang="en-US" sz="1000" dirty="0">
                <a:latin typeface="Palatino" pitchFamily="2" charset="77"/>
                <a:ea typeface="Palatino" pitchFamily="2" charset="77"/>
              </a:rPr>
              <a:t>“The Bread Line,” </a:t>
            </a:r>
            <a:r>
              <a:rPr lang="en-US" sz="1000" dirty="0" err="1">
                <a:latin typeface="Palatino" pitchFamily="2" charset="77"/>
                <a:ea typeface="Palatino" pitchFamily="2" charset="77"/>
              </a:rPr>
              <a:t>Grigorij</a:t>
            </a:r>
            <a:r>
              <a:rPr lang="en-US" sz="1000" dirty="0">
                <a:latin typeface="Palatino" pitchFamily="2" charset="77"/>
                <a:ea typeface="Palatino" pitchFamily="2" charset="77"/>
              </a:rPr>
              <a:t> </a:t>
            </a:r>
            <a:r>
              <a:rPr lang="en-US" sz="1000" dirty="0" err="1">
                <a:latin typeface="Palatino" pitchFamily="2" charset="77"/>
                <a:ea typeface="Palatino" pitchFamily="2" charset="77"/>
              </a:rPr>
              <a:t>Grigorjewitsch</a:t>
            </a:r>
            <a:r>
              <a:rPr lang="en-US" sz="1000" dirty="0">
                <a:latin typeface="Palatino" pitchFamily="2" charset="77"/>
                <a:ea typeface="Palatino" pitchFamily="2" charset="77"/>
              </a:rPr>
              <a:t> </a:t>
            </a:r>
            <a:r>
              <a:rPr lang="en-US" sz="1000" dirty="0" err="1">
                <a:latin typeface="Palatino" pitchFamily="2" charset="77"/>
                <a:ea typeface="Palatino" pitchFamily="2" charset="77"/>
              </a:rPr>
              <a:t>Mjassojedow</a:t>
            </a:r>
            <a:r>
              <a:rPr lang="en-US" sz="1000" dirty="0">
                <a:latin typeface="Palatino" pitchFamily="2" charset="77"/>
                <a:ea typeface="Palatino" pitchFamily="2" charset="77"/>
              </a:rPr>
              <a:t>, 1872</a:t>
            </a:r>
          </a:p>
        </p:txBody>
      </p:sp>
      <p:pic>
        <p:nvPicPr>
          <p:cNvPr id="8" name="Picture 7" descr="A group of people sitting outside a house&#10;&#10;Description automatically generated with medium confidence">
            <a:extLst>
              <a:ext uri="{FF2B5EF4-FFF2-40B4-BE49-F238E27FC236}">
                <a16:creationId xmlns:a16="http://schemas.microsoft.com/office/drawing/2014/main" id="{6A47F463-B8EE-5B48-BEB1-9DA7DD92143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49160" y="1825625"/>
            <a:ext cx="4104640" cy="4105117"/>
          </a:xfrm>
          <a:prstGeom prst="rect">
            <a:avLst/>
          </a:prstGeom>
        </p:spPr>
      </p:pic>
    </p:spTree>
    <p:extLst>
      <p:ext uri="{BB962C8B-B14F-4D97-AF65-F5344CB8AC3E}">
        <p14:creationId xmlns:p14="http://schemas.microsoft.com/office/powerpoint/2010/main" val="3001275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Foundations of Presbyterian Polity</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989320" cy="4351338"/>
          </a:xfrm>
        </p:spPr>
        <p:txBody>
          <a:bodyPr>
            <a:noAutofit/>
          </a:bodyPr>
          <a:lstStyle/>
          <a:p>
            <a:pPr marL="0" indent="0">
              <a:buNone/>
            </a:pPr>
            <a:r>
              <a:rPr lang="en-US" dirty="0">
                <a:latin typeface="Palatino" pitchFamily="2" charset="77"/>
                <a:ea typeface="Palatino" pitchFamily="2" charset="77"/>
              </a:rPr>
              <a:t>The mission of God in Christ gives shape and substance to the life and work of the Church. In Christ, the Church participates in God’s mission for the transformation of creation and humanity by proclaiming to all people the good news of God’s love, offering to all people the grace of God at font and table, and calling all people to discipleship in Christ. </a:t>
            </a:r>
            <a:endParaRPr lang="en-US" sz="2400" dirty="0">
              <a:latin typeface="Palatino" pitchFamily="2" charset="77"/>
              <a:ea typeface="Palatino" pitchFamily="2" charset="77"/>
            </a:endParaRP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“Potluck,” David </a:t>
            </a:r>
            <a:r>
              <a:rPr lang="en-US" sz="1000" dirty="0" err="1">
                <a:latin typeface="Palatino" pitchFamily="2" charset="77"/>
                <a:ea typeface="Palatino" pitchFamily="2" charset="77"/>
              </a:rPr>
              <a:t>Fichter</a:t>
            </a:r>
            <a:r>
              <a:rPr lang="en-US" sz="1000" dirty="0">
                <a:latin typeface="Palatino" pitchFamily="2" charset="77"/>
                <a:ea typeface="Palatino" pitchFamily="2" charset="77"/>
              </a:rPr>
              <a:t>, 1994 </a:t>
            </a:r>
          </a:p>
        </p:txBody>
      </p:sp>
      <p:pic>
        <p:nvPicPr>
          <p:cNvPr id="5" name="Picture 4" descr="A picture containing text, person, bedclothes, colorful&#10;&#10;Description automatically generated">
            <a:extLst>
              <a:ext uri="{FF2B5EF4-FFF2-40B4-BE49-F238E27FC236}">
                <a16:creationId xmlns:a16="http://schemas.microsoft.com/office/drawing/2014/main" id="{4AF51781-D939-3542-92E3-DC74A6B3FE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10400" y="1825625"/>
            <a:ext cx="4343400" cy="4105117"/>
          </a:xfrm>
          <a:prstGeom prst="rect">
            <a:avLst/>
          </a:prstGeom>
        </p:spPr>
      </p:pic>
    </p:spTree>
    <p:extLst>
      <p:ext uri="{BB962C8B-B14F-4D97-AF65-F5344CB8AC3E}">
        <p14:creationId xmlns:p14="http://schemas.microsoft.com/office/powerpoint/2010/main" val="3177422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7E3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The Confession of 1967</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182033" cy="4351338"/>
          </a:xfrm>
        </p:spPr>
        <p:txBody>
          <a:bodyPr>
            <a:normAutofit/>
          </a:bodyPr>
          <a:lstStyle/>
          <a:p>
            <a:pPr marL="0" indent="0">
              <a:buNone/>
            </a:pPr>
            <a:r>
              <a:rPr lang="en-US" i="1" dirty="0">
                <a:solidFill>
                  <a:schemeClr val="bg1"/>
                </a:solidFill>
                <a:latin typeface="Palatino" pitchFamily="2" charset="77"/>
                <a:ea typeface="Palatino" pitchFamily="2" charset="77"/>
              </a:rPr>
              <a:t>Written for the United Presbyterian Church in the United States of America, the Confession of 1967 sought to address critical issues for the church and society in the mid-twentieth century. A key theme is reconciliation.</a:t>
            </a:r>
          </a:p>
          <a:p>
            <a:pPr marL="0" indent="0">
              <a:buNone/>
            </a:pPr>
            <a:endParaRPr lang="en-US" i="1" dirty="0">
              <a:solidFill>
                <a:schemeClr val="bg1"/>
              </a:solidFill>
              <a:latin typeface="Palatino" pitchFamily="2" charset="77"/>
              <a:ea typeface="Palatino" pitchFamily="2" charset="77"/>
            </a:endParaRPr>
          </a:p>
          <a:p>
            <a:pPr marL="0" indent="0">
              <a:buNone/>
            </a:pPr>
            <a:r>
              <a:rPr lang="en-US" sz="2400" b="1" dirty="0">
                <a:solidFill>
                  <a:schemeClr val="bg1"/>
                </a:solidFill>
                <a:latin typeface="Optima" panose="02000503060000020004" pitchFamily="2" charset="0"/>
                <a:ea typeface="Palatino" pitchFamily="2" charset="77"/>
              </a:rPr>
              <a:t>This presentation highlights excerpts from the Confession of 1967 pertaining to the work of eradicating systemic poverty. </a:t>
            </a: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game&#10;&#10;Description automatically generated with low confidence">
            <a:extLst>
              <a:ext uri="{FF2B5EF4-FFF2-40B4-BE49-F238E27FC236}">
                <a16:creationId xmlns:a16="http://schemas.microsoft.com/office/drawing/2014/main" id="{ADBE9285-D00F-514E-9499-4472ED8CD8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2531512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Foundations of Presbyterian Polity</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3471974" cy="4351338"/>
          </a:xfrm>
        </p:spPr>
        <p:txBody>
          <a:bodyPr>
            <a:noAutofit/>
          </a:bodyPr>
          <a:lstStyle/>
          <a:p>
            <a:pPr marL="0" indent="0">
              <a:buNone/>
            </a:pPr>
            <a:r>
              <a:rPr lang="en-US" dirty="0">
                <a:latin typeface="Palatino" pitchFamily="2" charset="77"/>
                <a:ea typeface="Palatino" pitchFamily="2" charset="77"/>
              </a:rPr>
              <a:t>Human beings have no higher goal in life than to glorify and enjoy God now and forever, living in covenant fellowship with God and participating in God’s mission.</a:t>
            </a:r>
            <a:br>
              <a:rPr lang="en-US" dirty="0">
                <a:latin typeface="Palatino" pitchFamily="2" charset="77"/>
                <a:ea typeface="Palatino" pitchFamily="2" charset="77"/>
              </a:rPr>
            </a:br>
            <a:r>
              <a:rPr lang="en-US" sz="2400" dirty="0">
                <a:latin typeface="Palatino" pitchFamily="2" charset="77"/>
                <a:ea typeface="Palatino" pitchFamily="2" charset="77"/>
              </a:rPr>
              <a:t>   — </a:t>
            </a:r>
            <a:r>
              <a:rPr lang="en-US" sz="2400" i="1" dirty="0">
                <a:latin typeface="Palatino" pitchFamily="2" charset="77"/>
                <a:ea typeface="Palatino" pitchFamily="2" charset="77"/>
              </a:rPr>
              <a:t>Book of Order</a:t>
            </a:r>
            <a:r>
              <a:rPr lang="en-US" sz="2400" dirty="0">
                <a:latin typeface="Palatino" pitchFamily="2" charset="77"/>
                <a:ea typeface="Palatino" pitchFamily="2" charset="77"/>
              </a:rPr>
              <a:t>, F-1.01</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“Celebration,” John August Swanson, 1997</a:t>
            </a:r>
          </a:p>
        </p:txBody>
      </p:sp>
      <p:pic>
        <p:nvPicPr>
          <p:cNvPr id="5" name="Picture 4" descr="A picture containing text, colorful, stationary, writing implement&#10;&#10;Description automatically generated">
            <a:extLst>
              <a:ext uri="{FF2B5EF4-FFF2-40B4-BE49-F238E27FC236}">
                <a16:creationId xmlns:a16="http://schemas.microsoft.com/office/drawing/2014/main" id="{C329FAB6-FBA2-AB49-ABFC-11DE637363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13243" y="1825625"/>
            <a:ext cx="6440557" cy="4105117"/>
          </a:xfrm>
          <a:prstGeom prst="rect">
            <a:avLst/>
          </a:prstGeom>
        </p:spPr>
      </p:pic>
    </p:spTree>
    <p:extLst>
      <p:ext uri="{BB962C8B-B14F-4D97-AF65-F5344CB8AC3E}">
        <p14:creationId xmlns:p14="http://schemas.microsoft.com/office/powerpoint/2010/main" val="2339526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303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The Form of Government</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182033" cy="4351338"/>
          </a:xfrm>
        </p:spPr>
        <p:txBody>
          <a:bodyPr>
            <a:normAutofit/>
          </a:bodyPr>
          <a:lstStyle/>
          <a:p>
            <a:pPr marL="0" indent="0">
              <a:buNone/>
            </a:pPr>
            <a:r>
              <a:rPr lang="en-US" i="1" dirty="0">
                <a:solidFill>
                  <a:schemeClr val="bg1"/>
                </a:solidFill>
                <a:latin typeface="Palatino" pitchFamily="2" charset="77"/>
                <a:ea typeface="Palatino" pitchFamily="2" charset="77"/>
              </a:rPr>
              <a:t>The Form of Government establishes the organization of the denomination, defining membership and ministry and determining structures of oversight for the church’s mission. </a:t>
            </a:r>
          </a:p>
          <a:p>
            <a:pPr marL="0" indent="0">
              <a:buNone/>
            </a:pPr>
            <a:endParaRPr lang="en-US" i="1" dirty="0">
              <a:solidFill>
                <a:schemeClr val="bg1"/>
              </a:solidFill>
              <a:latin typeface="Palatino" pitchFamily="2" charset="77"/>
              <a:ea typeface="Palatino" pitchFamily="2" charset="77"/>
            </a:endParaRPr>
          </a:p>
          <a:p>
            <a:pPr marL="0" indent="0">
              <a:buNone/>
            </a:pPr>
            <a:r>
              <a:rPr lang="en-US" sz="2400" b="1" dirty="0">
                <a:solidFill>
                  <a:schemeClr val="bg1"/>
                </a:solidFill>
                <a:latin typeface="Optima" panose="02000503060000020004" pitchFamily="2" charset="0"/>
                <a:ea typeface="Palatino" pitchFamily="2" charset="77"/>
              </a:rPr>
              <a:t>This presentation highlights excerpts from the Form of Government pertaining to the work of eradicating systemic poverty. </a:t>
            </a: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application&#10;&#10;Description automatically generated">
            <a:extLst>
              <a:ext uri="{FF2B5EF4-FFF2-40B4-BE49-F238E27FC236}">
                <a16:creationId xmlns:a16="http://schemas.microsoft.com/office/drawing/2014/main" id="{60775B67-EA11-E040-9BC7-C692FFD739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2616265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Form of Government</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8411817" cy="4351338"/>
          </a:xfrm>
        </p:spPr>
        <p:txBody>
          <a:bodyPr>
            <a:noAutofit/>
          </a:bodyPr>
          <a:lstStyle/>
          <a:p>
            <a:pPr marL="0" indent="0">
              <a:buNone/>
            </a:pPr>
            <a:r>
              <a:rPr lang="en-US" b="1" dirty="0">
                <a:latin typeface="Palatino" pitchFamily="2" charset="77"/>
                <a:ea typeface="Palatino" pitchFamily="2" charset="77"/>
              </a:rPr>
              <a:t>Deacon Defined</a:t>
            </a:r>
          </a:p>
          <a:p>
            <a:pPr marL="0" indent="0">
              <a:buNone/>
            </a:pPr>
            <a:r>
              <a:rPr lang="en-US" dirty="0">
                <a:latin typeface="Palatino" pitchFamily="2" charset="77"/>
                <a:ea typeface="Palatino" pitchFamily="2" charset="77"/>
              </a:rPr>
              <a:t>The ministry of deacon as set forth in Scripture is one of compassion, witness, and service, sharing in the redeeming love of Jesus Christ for the poor, the hungry, the sick, the lost, the friendless, the oppressed, those burdened by unjust policies or structures, or anyone in distress. Persons of spiritual character, honest repute, exemplary lives, brotherly and sisterly love, sincere compassion, and sound judgment should be chosen for this ministry.</a:t>
            </a:r>
            <a:br>
              <a:rPr lang="en-US" dirty="0">
                <a:latin typeface="Palatino" pitchFamily="2" charset="77"/>
                <a:ea typeface="Palatino" pitchFamily="2" charset="77"/>
              </a:rPr>
            </a:br>
            <a:r>
              <a:rPr lang="en-US" dirty="0">
                <a:latin typeface="Palatino" pitchFamily="2" charset="77"/>
                <a:ea typeface="Palatino" pitchFamily="2" charset="77"/>
              </a:rPr>
              <a:t>   </a:t>
            </a:r>
            <a:r>
              <a:rPr lang="en-US" sz="2400" dirty="0">
                <a:latin typeface="Palatino" pitchFamily="2" charset="77"/>
                <a:ea typeface="Palatino" pitchFamily="2" charset="77"/>
              </a:rPr>
              <a:t>— </a:t>
            </a:r>
            <a:r>
              <a:rPr lang="en-US" sz="2400" i="1" dirty="0">
                <a:latin typeface="Palatino" pitchFamily="2" charset="77"/>
                <a:ea typeface="Palatino" pitchFamily="2" charset="77"/>
              </a:rPr>
              <a:t>Book of Order</a:t>
            </a:r>
            <a:r>
              <a:rPr lang="en-US" sz="2400" dirty="0">
                <a:latin typeface="Palatino" pitchFamily="2" charset="77"/>
                <a:ea typeface="Palatino" pitchFamily="2" charset="77"/>
              </a:rPr>
              <a:t>, G-2.0201</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776853"/>
            <a:ext cx="3471974" cy="400110"/>
          </a:xfrm>
          <a:prstGeom prst="rect">
            <a:avLst/>
          </a:prstGeom>
          <a:noFill/>
        </p:spPr>
        <p:txBody>
          <a:bodyPr wrap="square" rtlCol="0">
            <a:spAutoFit/>
          </a:bodyPr>
          <a:lstStyle/>
          <a:p>
            <a:pPr algn="r"/>
            <a:r>
              <a:rPr lang="en-US" sz="1000" dirty="0">
                <a:latin typeface="Palatino" pitchFamily="2" charset="77"/>
                <a:ea typeface="Palatino" pitchFamily="2" charset="77"/>
              </a:rPr>
              <a:t>“Merciful Mother,” Jessica </a:t>
            </a:r>
            <a:br>
              <a:rPr lang="en-US" sz="1000" dirty="0">
                <a:latin typeface="Palatino" pitchFamily="2" charset="77"/>
                <a:ea typeface="Palatino" pitchFamily="2" charset="77"/>
              </a:rPr>
            </a:br>
            <a:r>
              <a:rPr lang="en-US" sz="1000" dirty="0">
                <a:latin typeface="Palatino" pitchFamily="2" charset="77"/>
                <a:ea typeface="Palatino" pitchFamily="2" charset="77"/>
              </a:rPr>
              <a:t>Jane Lynch, 21st Century</a:t>
            </a:r>
          </a:p>
        </p:txBody>
      </p:sp>
      <p:pic>
        <p:nvPicPr>
          <p:cNvPr id="5" name="Picture 4" descr="A picture containing text, colorful, several&#10;&#10;Description automatically generated">
            <a:extLst>
              <a:ext uri="{FF2B5EF4-FFF2-40B4-BE49-F238E27FC236}">
                <a16:creationId xmlns:a16="http://schemas.microsoft.com/office/drawing/2014/main" id="{A55BAABC-2F63-0245-8D9B-8740874C643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382769" y="1825626"/>
            <a:ext cx="1971031" cy="3951228"/>
          </a:xfrm>
          <a:prstGeom prst="rect">
            <a:avLst/>
          </a:prstGeom>
        </p:spPr>
      </p:pic>
    </p:spTree>
    <p:extLst>
      <p:ext uri="{BB962C8B-B14F-4D97-AF65-F5344CB8AC3E}">
        <p14:creationId xmlns:p14="http://schemas.microsoft.com/office/powerpoint/2010/main" val="3113928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Form of Government</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7337611" cy="4351338"/>
          </a:xfrm>
        </p:spPr>
        <p:txBody>
          <a:bodyPr>
            <a:noAutofit/>
          </a:bodyPr>
          <a:lstStyle/>
          <a:p>
            <a:pPr marL="0" indent="0">
              <a:buNone/>
            </a:pPr>
            <a:r>
              <a:rPr lang="en-US" b="1" dirty="0">
                <a:latin typeface="Palatino" pitchFamily="2" charset="77"/>
                <a:ea typeface="Palatino" pitchFamily="2" charset="77"/>
              </a:rPr>
              <a:t>Ruling Elder Defined</a:t>
            </a:r>
          </a:p>
          <a:p>
            <a:pPr marL="0" indent="0">
              <a:buNone/>
            </a:pPr>
            <a:r>
              <a:rPr lang="en-US" dirty="0">
                <a:latin typeface="Palatino" pitchFamily="2" charset="77"/>
                <a:ea typeface="Palatino" pitchFamily="2" charset="77"/>
              </a:rPr>
              <a:t>As there were in Old Testament times elders for the government of the people, so the New Testament church provided persons with particular gifts to share in discernment of God’s Spirit and governance of God’s people. Accordingly, congregations should elect persons of wisdom and maturity of faith, having demonstrated skills in leadership and being compassionate in spirit.</a:t>
            </a:r>
            <a:br>
              <a:rPr lang="en-US" dirty="0">
                <a:latin typeface="Palatino" pitchFamily="2" charset="77"/>
                <a:ea typeface="Palatino" pitchFamily="2" charset="77"/>
              </a:rPr>
            </a:br>
            <a:r>
              <a:rPr lang="en-US" dirty="0">
                <a:latin typeface="Palatino" pitchFamily="2" charset="77"/>
                <a:ea typeface="Palatino" pitchFamily="2" charset="77"/>
              </a:rPr>
              <a:t>   </a:t>
            </a:r>
            <a:r>
              <a:rPr lang="en-US" sz="2400" dirty="0">
                <a:latin typeface="Palatino" pitchFamily="2" charset="77"/>
                <a:ea typeface="Palatino" pitchFamily="2" charset="77"/>
              </a:rPr>
              <a:t>— </a:t>
            </a:r>
            <a:r>
              <a:rPr lang="en-US" sz="2400" i="1" dirty="0">
                <a:latin typeface="Palatino" pitchFamily="2" charset="77"/>
                <a:ea typeface="Palatino" pitchFamily="2" charset="77"/>
              </a:rPr>
              <a:t>Book of Order</a:t>
            </a:r>
            <a:r>
              <a:rPr lang="en-US" sz="2400" dirty="0">
                <a:latin typeface="Palatino" pitchFamily="2" charset="77"/>
                <a:ea typeface="Palatino" pitchFamily="2" charset="77"/>
              </a:rPr>
              <a:t>, G-2.0301</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“Golden Rule,” United Nations Mosaic, 1985</a:t>
            </a:r>
          </a:p>
        </p:txBody>
      </p:sp>
      <p:pic>
        <p:nvPicPr>
          <p:cNvPr id="5" name="Picture 4" descr="A picture containing text, old, posing&#10;&#10;Description automatically generated">
            <a:extLst>
              <a:ext uri="{FF2B5EF4-FFF2-40B4-BE49-F238E27FC236}">
                <a16:creationId xmlns:a16="http://schemas.microsoft.com/office/drawing/2014/main" id="{4F1DFE8B-3F47-8F43-BF75-9A2550002C3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50514" y="1829734"/>
            <a:ext cx="2703286" cy="4101008"/>
          </a:xfrm>
          <a:prstGeom prst="rect">
            <a:avLst/>
          </a:prstGeom>
        </p:spPr>
      </p:pic>
    </p:spTree>
    <p:extLst>
      <p:ext uri="{BB962C8B-B14F-4D97-AF65-F5344CB8AC3E}">
        <p14:creationId xmlns:p14="http://schemas.microsoft.com/office/powerpoint/2010/main" val="2821470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Form of Government</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7749987" cy="4351338"/>
          </a:xfrm>
        </p:spPr>
        <p:txBody>
          <a:bodyPr>
            <a:noAutofit/>
          </a:bodyPr>
          <a:lstStyle/>
          <a:p>
            <a:pPr marL="0" indent="0">
              <a:buNone/>
            </a:pPr>
            <a:r>
              <a:rPr lang="en-US" b="1" dirty="0">
                <a:latin typeface="Palatino" pitchFamily="2" charset="77"/>
                <a:ea typeface="Palatino" pitchFamily="2" charset="77"/>
              </a:rPr>
              <a:t>Pastoral Relationships</a:t>
            </a:r>
          </a:p>
          <a:p>
            <a:pPr marL="0" indent="0">
              <a:buNone/>
            </a:pPr>
            <a:r>
              <a:rPr lang="en-US" dirty="0">
                <a:latin typeface="Palatino" pitchFamily="2" charset="77"/>
                <a:ea typeface="Palatino" pitchFamily="2" charset="77"/>
              </a:rPr>
              <a:t>When ministers of the Word and Sacrament are called as pastor, co-pastor, or associate pastor of a congregation, they are to be responsible for a quality of life and relationships that commends the gospel to all persons and that communicates its joy and justice. They are responsible for studying, teaching, and preaching the Word, for celebrating Baptism and the Lord’s Supper, and for praying with and for the congregation.</a:t>
            </a:r>
            <a:endParaRPr lang="en-US" sz="2400" dirty="0">
              <a:latin typeface="Palatino" pitchFamily="2" charset="77"/>
              <a:ea typeface="Palatino" pitchFamily="2" charset="77"/>
            </a:endParaRP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“Singing Windows,” Tuskegee University, 1969</a:t>
            </a:r>
          </a:p>
        </p:txBody>
      </p:sp>
      <p:pic>
        <p:nvPicPr>
          <p:cNvPr id="5" name="Picture 4" descr="A stained glass window&#10;&#10;Description automatically generated with medium confidence">
            <a:extLst>
              <a:ext uri="{FF2B5EF4-FFF2-40B4-BE49-F238E27FC236}">
                <a16:creationId xmlns:a16="http://schemas.microsoft.com/office/drawing/2014/main" id="{4EED7F3E-67B9-C94B-8F9B-69CE909755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26196" y="1825625"/>
            <a:ext cx="2527604" cy="4105117"/>
          </a:xfrm>
          <a:prstGeom prst="rect">
            <a:avLst/>
          </a:prstGeom>
        </p:spPr>
      </p:pic>
    </p:spTree>
    <p:extLst>
      <p:ext uri="{BB962C8B-B14F-4D97-AF65-F5344CB8AC3E}">
        <p14:creationId xmlns:p14="http://schemas.microsoft.com/office/powerpoint/2010/main" val="2507904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Form of Government</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9278257" cy="4351338"/>
          </a:xfrm>
        </p:spPr>
        <p:txBody>
          <a:bodyPr>
            <a:noAutofit/>
          </a:bodyPr>
          <a:lstStyle/>
          <a:p>
            <a:pPr marL="0" indent="0">
              <a:buNone/>
            </a:pPr>
            <a:r>
              <a:rPr lang="en-US" dirty="0">
                <a:latin typeface="Palatino" pitchFamily="2" charset="77"/>
                <a:ea typeface="Palatino" pitchFamily="2" charset="77"/>
              </a:rPr>
              <a:t>With the ruling elders, they are to encourage people in the worship and service of God; to equip and enable them for their tasks within the church and their mission in the world; to exercise pastoral care, devoting special attention to the poor, the sick, the troubled, and the dying; to participate in governing responsibilities, including leadership of the congregation in implementing the principles of participation and inclusiveness in the decision-making life of the congregation, and its task of reaching out in concern and service to the life of the human community as a whole. </a:t>
            </a:r>
            <a:endParaRPr lang="en-US" sz="2400" dirty="0">
              <a:latin typeface="Palatino" pitchFamily="2" charset="77"/>
              <a:ea typeface="Palatino" pitchFamily="2" charset="77"/>
            </a:endParaRPr>
          </a:p>
        </p:txBody>
      </p:sp>
      <p:pic>
        <p:nvPicPr>
          <p:cNvPr id="5" name="Picture 4" descr="Background pattern&#10;&#10;Description automatically generated">
            <a:extLst>
              <a:ext uri="{FF2B5EF4-FFF2-40B4-BE49-F238E27FC236}">
                <a16:creationId xmlns:a16="http://schemas.microsoft.com/office/drawing/2014/main" id="{06AA12A4-9D24-BB4F-A340-57FC218315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334171" y="1752635"/>
            <a:ext cx="1017292" cy="4024218"/>
          </a:xfrm>
          <a:prstGeom prst="rect">
            <a:avLst/>
          </a:prstGeom>
        </p:spPr>
      </p:pic>
      <p:sp>
        <p:nvSpPr>
          <p:cNvPr id="7" name="TextBox 6">
            <a:extLst>
              <a:ext uri="{FF2B5EF4-FFF2-40B4-BE49-F238E27FC236}">
                <a16:creationId xmlns:a16="http://schemas.microsoft.com/office/drawing/2014/main" id="{E4DA327E-CA10-4546-856D-88FC3BBA12FA}"/>
              </a:ext>
            </a:extLst>
          </p:cNvPr>
          <p:cNvSpPr txBox="1"/>
          <p:nvPr/>
        </p:nvSpPr>
        <p:spPr>
          <a:xfrm>
            <a:off x="7881826" y="5776853"/>
            <a:ext cx="3471974" cy="400110"/>
          </a:xfrm>
          <a:prstGeom prst="rect">
            <a:avLst/>
          </a:prstGeom>
          <a:noFill/>
        </p:spPr>
        <p:txBody>
          <a:bodyPr wrap="square" rtlCol="0">
            <a:spAutoFit/>
          </a:bodyPr>
          <a:lstStyle/>
          <a:p>
            <a:pPr algn="r"/>
            <a:r>
              <a:rPr lang="en-US" sz="1000" dirty="0">
                <a:latin typeface="Palatino" pitchFamily="2" charset="77"/>
                <a:ea typeface="Palatino" pitchFamily="2" charset="77"/>
              </a:rPr>
              <a:t>“Tree of Jesse,”</a:t>
            </a:r>
            <a:br>
              <a:rPr lang="en-US" sz="1000" dirty="0">
                <a:latin typeface="Palatino" pitchFamily="2" charset="77"/>
                <a:ea typeface="Palatino" pitchFamily="2" charset="77"/>
              </a:rPr>
            </a:br>
            <a:r>
              <a:rPr lang="en-US" sz="1000" dirty="0">
                <a:latin typeface="Palatino" pitchFamily="2" charset="77"/>
                <a:ea typeface="Palatino" pitchFamily="2" charset="77"/>
              </a:rPr>
              <a:t>Chartres Cathedral, 1145</a:t>
            </a:r>
          </a:p>
        </p:txBody>
      </p:sp>
    </p:spTree>
    <p:extLst>
      <p:ext uri="{BB962C8B-B14F-4D97-AF65-F5344CB8AC3E}">
        <p14:creationId xmlns:p14="http://schemas.microsoft.com/office/powerpoint/2010/main" val="2988090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Form of Government</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4935071" cy="4351338"/>
          </a:xfrm>
        </p:spPr>
        <p:txBody>
          <a:bodyPr>
            <a:noAutofit/>
          </a:bodyPr>
          <a:lstStyle/>
          <a:p>
            <a:pPr marL="0" indent="0">
              <a:buNone/>
            </a:pPr>
            <a:r>
              <a:rPr lang="en-US" dirty="0">
                <a:latin typeface="Palatino" pitchFamily="2" charset="77"/>
                <a:ea typeface="Palatino" pitchFamily="2" charset="77"/>
              </a:rPr>
              <a:t>With the deacons they are to share in the ministries of compassion, witness, and service. In addition to these pastoral duties, they are responsible for sharing in the ministry of the church in councils higher than the session and in ecumenical relationships.</a:t>
            </a:r>
            <a:br>
              <a:rPr lang="en-US" dirty="0">
                <a:latin typeface="Palatino" pitchFamily="2" charset="77"/>
                <a:ea typeface="Palatino" pitchFamily="2" charset="77"/>
              </a:rPr>
            </a:br>
            <a:r>
              <a:rPr lang="en-US" dirty="0">
                <a:latin typeface="Palatino" pitchFamily="2" charset="77"/>
                <a:ea typeface="Palatino" pitchFamily="2" charset="77"/>
              </a:rPr>
              <a:t>   </a:t>
            </a:r>
            <a:r>
              <a:rPr lang="en-US" sz="2400" dirty="0">
                <a:latin typeface="Palatino" pitchFamily="2" charset="77"/>
                <a:ea typeface="Palatino" pitchFamily="2" charset="77"/>
              </a:rPr>
              <a:t>— </a:t>
            </a:r>
            <a:r>
              <a:rPr lang="en-US" sz="2400" i="1" dirty="0">
                <a:latin typeface="Palatino" pitchFamily="2" charset="77"/>
                <a:ea typeface="Palatino" pitchFamily="2" charset="77"/>
              </a:rPr>
              <a:t>Book of Order</a:t>
            </a:r>
            <a:r>
              <a:rPr lang="en-US" sz="2400" dirty="0">
                <a:latin typeface="Palatino" pitchFamily="2" charset="77"/>
                <a:ea typeface="Palatino" pitchFamily="2" charset="77"/>
              </a:rPr>
              <a:t>, G-2.0504</a:t>
            </a:r>
          </a:p>
        </p:txBody>
      </p:sp>
      <p:sp>
        <p:nvSpPr>
          <p:cNvPr id="6" name="TextBox 5">
            <a:extLst>
              <a:ext uri="{FF2B5EF4-FFF2-40B4-BE49-F238E27FC236}">
                <a16:creationId xmlns:a16="http://schemas.microsoft.com/office/drawing/2014/main" id="{08E9F84E-9A87-3D43-B2E5-6EF133CE607F}"/>
              </a:ext>
            </a:extLst>
          </p:cNvPr>
          <p:cNvSpPr txBox="1"/>
          <p:nvPr/>
        </p:nvSpPr>
        <p:spPr>
          <a:xfrm>
            <a:off x="6418729" y="5930742"/>
            <a:ext cx="4935071" cy="246221"/>
          </a:xfrm>
          <a:prstGeom prst="rect">
            <a:avLst/>
          </a:prstGeom>
          <a:noFill/>
        </p:spPr>
        <p:txBody>
          <a:bodyPr wrap="square" rtlCol="0">
            <a:spAutoFit/>
          </a:bodyPr>
          <a:lstStyle/>
          <a:p>
            <a:pPr algn="r"/>
            <a:r>
              <a:rPr lang="en-US" sz="1000" dirty="0">
                <a:latin typeface="Palatino" pitchFamily="2" charset="77"/>
                <a:ea typeface="Palatino" pitchFamily="2" charset="77"/>
              </a:rPr>
              <a:t>“Sharing Communion,” Cathedral of St. Paul, Abidjan, Ivory Coast, 20th Century</a:t>
            </a:r>
          </a:p>
        </p:txBody>
      </p:sp>
      <p:pic>
        <p:nvPicPr>
          <p:cNvPr id="7" name="Picture 6" descr="A picture containing text, colorful, painting, several&#10;&#10;Description automatically generated">
            <a:extLst>
              <a:ext uri="{FF2B5EF4-FFF2-40B4-BE49-F238E27FC236}">
                <a16:creationId xmlns:a16="http://schemas.microsoft.com/office/drawing/2014/main" id="{FEAB019A-FD71-E94C-9B76-9D231814AD6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15743" y="1858350"/>
            <a:ext cx="5138057" cy="4072392"/>
          </a:xfrm>
          <a:prstGeom prst="rect">
            <a:avLst/>
          </a:prstGeom>
        </p:spPr>
      </p:pic>
    </p:spTree>
    <p:extLst>
      <p:ext uri="{BB962C8B-B14F-4D97-AF65-F5344CB8AC3E}">
        <p14:creationId xmlns:p14="http://schemas.microsoft.com/office/powerpoint/2010/main" val="931686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303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The Directory for Worship</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418007" cy="4351338"/>
          </a:xfrm>
        </p:spPr>
        <p:txBody>
          <a:bodyPr>
            <a:normAutofit/>
          </a:bodyPr>
          <a:lstStyle/>
          <a:p>
            <a:pPr marL="0" indent="0">
              <a:buNone/>
            </a:pPr>
            <a:r>
              <a:rPr lang="en-US" i="1" dirty="0">
                <a:solidFill>
                  <a:schemeClr val="bg1"/>
                </a:solidFill>
                <a:latin typeface="Palatino" pitchFamily="2" charset="77"/>
                <a:ea typeface="Palatino" pitchFamily="2" charset="77"/>
              </a:rPr>
              <a:t>The Directory for Worship presents the denomination’s theology and practice of worship, with an understanding of worship that includes service to God and neighbor. </a:t>
            </a:r>
          </a:p>
          <a:p>
            <a:pPr marL="0" indent="0">
              <a:buNone/>
            </a:pPr>
            <a:endParaRPr lang="en-US" i="1" dirty="0">
              <a:solidFill>
                <a:schemeClr val="bg1"/>
              </a:solidFill>
              <a:latin typeface="Palatino" pitchFamily="2" charset="77"/>
              <a:ea typeface="Palatino" pitchFamily="2" charset="77"/>
            </a:endParaRPr>
          </a:p>
          <a:p>
            <a:pPr marL="0" indent="0">
              <a:buNone/>
            </a:pPr>
            <a:r>
              <a:rPr lang="en-US" sz="2400" b="1" dirty="0">
                <a:solidFill>
                  <a:schemeClr val="bg1"/>
                </a:solidFill>
                <a:latin typeface="Optima" panose="02000503060000020004" pitchFamily="2" charset="0"/>
                <a:ea typeface="Palatino" pitchFamily="2" charset="77"/>
              </a:rPr>
              <a:t>This presentation highlights excerpts from the Directory for Worship pertaining to the work of eradicating systemic poverty. </a:t>
            </a:r>
          </a:p>
          <a:p>
            <a:pPr marL="0" indent="0">
              <a:buNone/>
            </a:pPr>
            <a:endParaRPr lang="en-US" i="1" dirty="0">
              <a:solidFill>
                <a:schemeClr val="bg1"/>
              </a:solidFill>
              <a:latin typeface="Palatino" pitchFamily="2" charset="77"/>
              <a:ea typeface="Palatino" pitchFamily="2" charset="77"/>
            </a:endParaRP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application&#10;&#10;Description automatically generated">
            <a:extLst>
              <a:ext uri="{FF2B5EF4-FFF2-40B4-BE49-F238E27FC236}">
                <a16:creationId xmlns:a16="http://schemas.microsoft.com/office/drawing/2014/main" id="{60775B67-EA11-E040-9BC7-C692FFD739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1248074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Directory for Worship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8" y="1825624"/>
            <a:ext cx="6636659" cy="4667251"/>
          </a:xfrm>
        </p:spPr>
        <p:txBody>
          <a:bodyPr>
            <a:normAutofit/>
          </a:bodyPr>
          <a:lstStyle/>
          <a:p>
            <a:pPr marL="0" indent="0">
              <a:buNone/>
            </a:pPr>
            <a:r>
              <a:rPr lang="en-US" b="1" dirty="0">
                <a:latin typeface="Palatino" pitchFamily="2" charset="77"/>
                <a:ea typeface="Palatino" pitchFamily="2" charset="77"/>
              </a:rPr>
              <a:t>Compassion</a:t>
            </a:r>
          </a:p>
          <a:p>
            <a:pPr marL="0" indent="0">
              <a:buNone/>
            </a:pPr>
            <a:r>
              <a:rPr lang="en-US" dirty="0">
                <a:latin typeface="Palatino" pitchFamily="2" charset="77"/>
                <a:ea typeface="Palatino" pitchFamily="2" charset="77"/>
              </a:rPr>
              <a:t>God sends the Church to show compassion in the world: feeding the hungry, caring for the sick, visiting prisoners, freeing captives, sheltering the homeless, welcoming strangers, comforting those who mourn, and being present with all who are in need. These acts of compassion, done corporately or individually, are the work of the Church as the body of Christ. </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“Prisoners Exercising,” Vincent van Gogh, 1890</a:t>
            </a:r>
          </a:p>
        </p:txBody>
      </p:sp>
      <p:pic>
        <p:nvPicPr>
          <p:cNvPr id="8" name="Picture 7" descr="A picture containing text, building, crowd&#10;&#10;Description automatically generated">
            <a:extLst>
              <a:ext uri="{FF2B5EF4-FFF2-40B4-BE49-F238E27FC236}">
                <a16:creationId xmlns:a16="http://schemas.microsoft.com/office/drawing/2014/main" id="{74F78745-43D0-E844-892C-93CBFC8EA9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81826" y="1825624"/>
            <a:ext cx="3471974" cy="4105118"/>
          </a:xfrm>
          <a:prstGeom prst="rect">
            <a:avLst/>
          </a:prstGeom>
        </p:spPr>
      </p:pic>
    </p:spTree>
    <p:extLst>
      <p:ext uri="{BB962C8B-B14F-4D97-AF65-F5344CB8AC3E}">
        <p14:creationId xmlns:p14="http://schemas.microsoft.com/office/powerpoint/2010/main" val="3139224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Directory for Worship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8" y="1825624"/>
            <a:ext cx="6231675" cy="4667251"/>
          </a:xfrm>
        </p:spPr>
        <p:txBody>
          <a:bodyPr>
            <a:normAutofit/>
          </a:bodyPr>
          <a:lstStyle/>
          <a:p>
            <a:pPr marL="0" indent="0">
              <a:buNone/>
            </a:pPr>
            <a:r>
              <a:rPr lang="en-US" dirty="0">
                <a:latin typeface="Palatino" pitchFamily="2" charset="77"/>
                <a:ea typeface="Palatino" pitchFamily="2" charset="77"/>
              </a:rPr>
              <a:t>We are called to minister directly to people’s immediate hurts and needs. We are also called to confront and challenge systems that perpetuate human misery. We participate in Christ’s compassionate ministry through local acts of witness and advocacy, through the programs of the larger church, and in cooperation with other agencies and organizations committed to human welfare.</a:t>
            </a:r>
          </a:p>
        </p:txBody>
      </p:sp>
      <p:sp>
        <p:nvSpPr>
          <p:cNvPr id="6" name="TextBox 5">
            <a:extLst>
              <a:ext uri="{FF2B5EF4-FFF2-40B4-BE49-F238E27FC236}">
                <a16:creationId xmlns:a16="http://schemas.microsoft.com/office/drawing/2014/main" id="{08E9F84E-9A87-3D43-B2E5-6EF133CE607F}"/>
              </a:ext>
            </a:extLst>
          </p:cNvPr>
          <p:cNvSpPr txBox="1"/>
          <p:nvPr/>
        </p:nvSpPr>
        <p:spPr>
          <a:xfrm>
            <a:off x="7280753" y="5930741"/>
            <a:ext cx="4073047" cy="246221"/>
          </a:xfrm>
          <a:prstGeom prst="rect">
            <a:avLst/>
          </a:prstGeom>
          <a:noFill/>
        </p:spPr>
        <p:txBody>
          <a:bodyPr wrap="square" rtlCol="0">
            <a:spAutoFit/>
          </a:bodyPr>
          <a:lstStyle/>
          <a:p>
            <a:pPr algn="r"/>
            <a:r>
              <a:rPr lang="en-US" sz="1000" dirty="0">
                <a:latin typeface="Palatino" pitchFamily="2" charset="77"/>
                <a:ea typeface="Palatino" pitchFamily="2" charset="77"/>
              </a:rPr>
              <a:t>“Lucy Higgs Tending to the Wounded,” Kathy Grant, 2013 </a:t>
            </a:r>
          </a:p>
        </p:txBody>
      </p:sp>
      <p:pic>
        <p:nvPicPr>
          <p:cNvPr id="5" name="Picture 4" descr="A picture containing text, fabric&#10;&#10;Description automatically generated">
            <a:extLst>
              <a:ext uri="{FF2B5EF4-FFF2-40B4-BE49-F238E27FC236}">
                <a16:creationId xmlns:a16="http://schemas.microsoft.com/office/drawing/2014/main" id="{9FE945DE-3E09-C144-BB50-C0B1D080F3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80753" y="1825624"/>
            <a:ext cx="4073047" cy="4105118"/>
          </a:xfrm>
          <a:prstGeom prst="rect">
            <a:avLst/>
          </a:prstGeom>
        </p:spPr>
      </p:pic>
    </p:spTree>
    <p:extLst>
      <p:ext uri="{BB962C8B-B14F-4D97-AF65-F5344CB8AC3E}">
        <p14:creationId xmlns:p14="http://schemas.microsoft.com/office/powerpoint/2010/main" val="1817363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1967</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4871224" cy="4351338"/>
          </a:xfrm>
        </p:spPr>
        <p:txBody>
          <a:bodyPr>
            <a:noAutofit/>
          </a:bodyPr>
          <a:lstStyle/>
          <a:p>
            <a:pPr marL="0" indent="0">
              <a:buNone/>
            </a:pPr>
            <a:r>
              <a:rPr lang="en-US" dirty="0">
                <a:latin typeface="Palatino" pitchFamily="2" charset="77"/>
                <a:ea typeface="Palatino" pitchFamily="2" charset="77"/>
              </a:rPr>
              <a:t>The reconciliation of [humankind] through Jesus Christ makes it plain that enslaving poverty in a world of abundance is an intolerable violation of God’s good creation. Because Jesus identified himself with the needy and exploited, the cause of the world’s poor is the cause of his disciples.</a:t>
            </a:r>
            <a:endParaRPr lang="en-US" sz="2400" dirty="0">
              <a:latin typeface="Palatino" pitchFamily="2" charset="77"/>
              <a:ea typeface="Palatino" pitchFamily="2" charset="77"/>
            </a:endParaRP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“The Poor Invited to the Feast,” JESUS MAFA, 1973</a:t>
            </a:r>
          </a:p>
        </p:txBody>
      </p:sp>
      <p:pic>
        <p:nvPicPr>
          <p:cNvPr id="5" name="Picture 4" descr="A painting of a group of people&#10;&#10;Description automatically generated with low confidence">
            <a:extLst>
              <a:ext uri="{FF2B5EF4-FFF2-40B4-BE49-F238E27FC236}">
                <a16:creationId xmlns:a16="http://schemas.microsoft.com/office/drawing/2014/main" id="{130ACC63-E877-AE46-B347-FE93BEE5DBE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47830" y="1825625"/>
            <a:ext cx="5205970" cy="4105117"/>
          </a:xfrm>
          <a:prstGeom prst="rect">
            <a:avLst/>
          </a:prstGeom>
        </p:spPr>
      </p:pic>
    </p:spTree>
    <p:extLst>
      <p:ext uri="{BB962C8B-B14F-4D97-AF65-F5344CB8AC3E}">
        <p14:creationId xmlns:p14="http://schemas.microsoft.com/office/powerpoint/2010/main" val="1432739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Directory for Worship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7" y="1825624"/>
            <a:ext cx="5390325" cy="4667251"/>
          </a:xfrm>
        </p:spPr>
        <p:txBody>
          <a:bodyPr>
            <a:noAutofit/>
          </a:bodyPr>
          <a:lstStyle/>
          <a:p>
            <a:pPr marL="0" indent="0">
              <a:buNone/>
            </a:pPr>
            <a:r>
              <a:rPr lang="en-US" dirty="0">
                <a:latin typeface="Palatino" pitchFamily="2" charset="77"/>
                <a:ea typeface="Palatino" pitchFamily="2" charset="77"/>
              </a:rPr>
              <a:t>In the Service for the Lord’s Day, God’s call to compassion is proclaimed in the Word and enacted through the Sacraments. We confess our complicity in oppressive structures, pray for those who are hurting, offer our resources to alleviate suffering, and commit our time and energy to care for those in need. </a:t>
            </a:r>
            <a:endParaRPr lang="en-US" sz="2400" dirty="0">
              <a:latin typeface="Palatino" pitchFamily="2" charset="77"/>
              <a:ea typeface="Palatino" pitchFamily="2" charset="77"/>
            </a:endParaRPr>
          </a:p>
        </p:txBody>
      </p:sp>
      <p:sp>
        <p:nvSpPr>
          <p:cNvPr id="6" name="TextBox 5">
            <a:extLst>
              <a:ext uri="{FF2B5EF4-FFF2-40B4-BE49-F238E27FC236}">
                <a16:creationId xmlns:a16="http://schemas.microsoft.com/office/drawing/2014/main" id="{08E9F84E-9A87-3D43-B2E5-6EF133CE607F}"/>
              </a:ext>
            </a:extLst>
          </p:cNvPr>
          <p:cNvSpPr txBox="1"/>
          <p:nvPr/>
        </p:nvSpPr>
        <p:spPr>
          <a:xfrm>
            <a:off x="6689342" y="5930742"/>
            <a:ext cx="4664458" cy="246221"/>
          </a:xfrm>
          <a:prstGeom prst="rect">
            <a:avLst/>
          </a:prstGeom>
          <a:noFill/>
        </p:spPr>
        <p:txBody>
          <a:bodyPr wrap="square" rtlCol="0">
            <a:spAutoFit/>
          </a:bodyPr>
          <a:lstStyle/>
          <a:p>
            <a:pPr algn="r"/>
            <a:r>
              <a:rPr lang="en-US" sz="1000" dirty="0">
                <a:latin typeface="Palatino" pitchFamily="2" charset="77"/>
                <a:ea typeface="Palatino" pitchFamily="2" charset="77"/>
              </a:rPr>
              <a:t>“Women Holding a Basket of Corn,” Curt </a:t>
            </a:r>
            <a:r>
              <a:rPr lang="en-US" sz="1000" dirty="0" err="1">
                <a:latin typeface="Palatino" pitchFamily="2" charset="77"/>
                <a:ea typeface="Palatino" pitchFamily="2" charset="77"/>
              </a:rPr>
              <a:t>Carnemark</a:t>
            </a:r>
            <a:r>
              <a:rPr lang="en-US" sz="1000" dirty="0">
                <a:latin typeface="Palatino" pitchFamily="2" charset="77"/>
                <a:ea typeface="Palatino" pitchFamily="2" charset="77"/>
              </a:rPr>
              <a:t>, 2008</a:t>
            </a:r>
          </a:p>
        </p:txBody>
      </p:sp>
      <p:pic>
        <p:nvPicPr>
          <p:cNvPr id="5" name="Picture 4" descr="A picture containing person&#10;&#10;Description automatically generated">
            <a:extLst>
              <a:ext uri="{FF2B5EF4-FFF2-40B4-BE49-F238E27FC236}">
                <a16:creationId xmlns:a16="http://schemas.microsoft.com/office/drawing/2014/main" id="{1E36DA1B-852D-5E4F-9C1D-A1B42BE7A35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89342" y="1690689"/>
            <a:ext cx="4664458" cy="4240054"/>
          </a:xfrm>
          <a:prstGeom prst="rect">
            <a:avLst/>
          </a:prstGeom>
        </p:spPr>
      </p:pic>
    </p:spTree>
    <p:extLst>
      <p:ext uri="{BB962C8B-B14F-4D97-AF65-F5344CB8AC3E}">
        <p14:creationId xmlns:p14="http://schemas.microsoft.com/office/powerpoint/2010/main" val="1595125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Directory for Worship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7" y="1825624"/>
            <a:ext cx="6604593" cy="4667251"/>
          </a:xfrm>
        </p:spPr>
        <p:txBody>
          <a:bodyPr>
            <a:noAutofit/>
          </a:bodyPr>
          <a:lstStyle/>
          <a:p>
            <a:pPr marL="0" indent="0">
              <a:buNone/>
            </a:pPr>
            <a:r>
              <a:rPr lang="en-US" dirty="0">
                <a:latin typeface="Palatino" pitchFamily="2" charset="77"/>
                <a:ea typeface="Palatino" pitchFamily="2" charset="77"/>
              </a:rPr>
              <a:t>Following the example of Jesus Christ, we pledge that we will respect the dignity of all, reach out to those judged undeserving, receive as well as give, and even risk our lives to show Christ’s love. </a:t>
            </a:r>
            <a:br>
              <a:rPr lang="en-US" dirty="0">
                <a:latin typeface="Palatino" pitchFamily="2" charset="77"/>
                <a:ea typeface="Palatino" pitchFamily="2" charset="77"/>
              </a:rPr>
            </a:br>
            <a:r>
              <a:rPr lang="en-US" sz="2400" dirty="0">
                <a:latin typeface="Palatino" pitchFamily="2" charset="77"/>
                <a:ea typeface="Palatino" pitchFamily="2" charset="77"/>
              </a:rPr>
              <a:t>—</a:t>
            </a:r>
            <a:r>
              <a:rPr lang="en-US" sz="2400" i="1" dirty="0">
                <a:latin typeface="Palatino" pitchFamily="2" charset="77"/>
                <a:ea typeface="Palatino" pitchFamily="2" charset="77"/>
              </a:rPr>
              <a:t>Book of Order</a:t>
            </a:r>
            <a:r>
              <a:rPr lang="en-US" sz="2400" dirty="0">
                <a:latin typeface="Palatino" pitchFamily="2" charset="77"/>
                <a:ea typeface="Palatino" pitchFamily="2" charset="77"/>
              </a:rPr>
              <a:t>, W-5.0303</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“Mother Hen,” Lauren Wright Pittman, 2018</a:t>
            </a:r>
          </a:p>
        </p:txBody>
      </p:sp>
      <p:pic>
        <p:nvPicPr>
          <p:cNvPr id="5" name="Picture 4" descr="A picture containing colorful, painted, painting&#10;&#10;Description automatically generated">
            <a:extLst>
              <a:ext uri="{FF2B5EF4-FFF2-40B4-BE49-F238E27FC236}">
                <a16:creationId xmlns:a16="http://schemas.microsoft.com/office/drawing/2014/main" id="{2EF00389-26ED-6D45-8366-91BBBCF655EB}"/>
              </a:ext>
            </a:extLst>
          </p:cNvPr>
          <p:cNvPicPr>
            <a:picLocks noChangeAspect="1"/>
          </p:cNvPicPr>
          <p:nvPr/>
        </p:nvPicPr>
        <p:blipFill>
          <a:blip r:embed="rId2"/>
          <a:stretch>
            <a:fillRect/>
          </a:stretch>
        </p:blipFill>
        <p:spPr>
          <a:xfrm>
            <a:off x="8484781" y="1686934"/>
            <a:ext cx="2822132" cy="4243808"/>
          </a:xfrm>
          <a:prstGeom prst="rect">
            <a:avLst/>
          </a:prstGeom>
        </p:spPr>
      </p:pic>
    </p:spTree>
    <p:extLst>
      <p:ext uri="{BB962C8B-B14F-4D97-AF65-F5344CB8AC3E}">
        <p14:creationId xmlns:p14="http://schemas.microsoft.com/office/powerpoint/2010/main" val="2322617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First Presbyterian, Lansing’s Vision and Mission Statement on Poverty</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7" y="1825624"/>
            <a:ext cx="6604593" cy="4667251"/>
          </a:xfrm>
        </p:spPr>
        <p:txBody>
          <a:bodyPr>
            <a:noAutofit/>
          </a:bodyPr>
          <a:lstStyle/>
          <a:p>
            <a:pPr marL="0" indent="0">
              <a:buNone/>
            </a:pPr>
            <a:r>
              <a:rPr lang="en-US" u="sng" dirty="0">
                <a:latin typeface="Palatino" pitchFamily="2" charset="77"/>
                <a:ea typeface="Palatino" pitchFamily="2" charset="77"/>
              </a:rPr>
              <a:t>Vision Statement</a:t>
            </a:r>
            <a:r>
              <a:rPr lang="en-US" dirty="0">
                <a:latin typeface="Palatino" pitchFamily="2" charset="77"/>
                <a:ea typeface="Palatino" pitchFamily="2" charset="77"/>
              </a:rPr>
              <a:t>:</a:t>
            </a:r>
            <a:r>
              <a:rPr lang="en-US" sz="2400" dirty="0">
                <a:latin typeface="Palatino" pitchFamily="2" charset="77"/>
                <a:ea typeface="Palatino" pitchFamily="2" charset="77"/>
              </a:rPr>
              <a:t> </a:t>
            </a:r>
            <a:r>
              <a:rPr lang="en-US" sz="2000" dirty="0">
                <a:latin typeface="Palatino" pitchFamily="2" charset="77"/>
                <a:ea typeface="Palatino" pitchFamily="2" charset="77"/>
              </a:rPr>
              <a:t>“…following the tenets of; </a:t>
            </a:r>
            <a:r>
              <a:rPr lang="en-US" sz="2000" b="1" dirty="0">
                <a:latin typeface="Palatino" pitchFamily="2" charset="77"/>
                <a:ea typeface="Palatino" pitchFamily="2" charset="77"/>
              </a:rPr>
              <a:t>Building Congregational Vitality and Congregational Care</a:t>
            </a:r>
            <a:r>
              <a:rPr lang="en-US" sz="2000" dirty="0">
                <a:latin typeface="Palatino" pitchFamily="2" charset="77"/>
                <a:ea typeface="Palatino" pitchFamily="2" charset="77"/>
              </a:rPr>
              <a:t>; </a:t>
            </a:r>
            <a:r>
              <a:rPr lang="en-US" sz="2000" b="1" dirty="0">
                <a:latin typeface="Palatino" pitchFamily="2" charset="77"/>
                <a:ea typeface="Palatino" pitchFamily="2" charset="77"/>
              </a:rPr>
              <a:t>Dismantling Structural Racism</a:t>
            </a:r>
            <a:r>
              <a:rPr lang="en-US" sz="2000" dirty="0">
                <a:latin typeface="Palatino" pitchFamily="2" charset="77"/>
                <a:ea typeface="Palatino" pitchFamily="2" charset="77"/>
              </a:rPr>
              <a:t> while </a:t>
            </a:r>
            <a:r>
              <a:rPr lang="en-US" sz="2000" b="1" dirty="0">
                <a:latin typeface="Palatino" pitchFamily="2" charset="77"/>
                <a:ea typeface="Palatino" pitchFamily="2" charset="77"/>
              </a:rPr>
              <a:t>Empowering Marginalized and Minoritized Populations</a:t>
            </a:r>
            <a:r>
              <a:rPr lang="en-US" sz="2000" dirty="0">
                <a:latin typeface="Palatino" pitchFamily="2" charset="77"/>
                <a:ea typeface="Palatino" pitchFamily="2" charset="77"/>
              </a:rPr>
              <a:t>; as well as working towards </a:t>
            </a:r>
            <a:r>
              <a:rPr lang="en-US" sz="2000" b="1" dirty="0">
                <a:latin typeface="Palatino" pitchFamily="2" charset="77"/>
                <a:ea typeface="Palatino" pitchFamily="2" charset="77"/>
              </a:rPr>
              <a:t>Eradicating Systemic Poverty</a:t>
            </a:r>
            <a:r>
              <a:rPr lang="en-US" sz="2000" dirty="0">
                <a:latin typeface="Palatino" pitchFamily="2" charset="77"/>
                <a:ea typeface="Palatino" pitchFamily="2" charset="77"/>
              </a:rPr>
              <a:t>.</a:t>
            </a:r>
          </a:p>
          <a:p>
            <a:pPr marL="0" indent="0">
              <a:buNone/>
            </a:pPr>
            <a:endParaRPr lang="en-US" sz="2400" dirty="0">
              <a:latin typeface="Palatino" pitchFamily="2" charset="77"/>
              <a:ea typeface="Palatino" pitchFamily="2" charset="77"/>
            </a:endParaRPr>
          </a:p>
          <a:p>
            <a:pPr marL="0" indent="0">
              <a:buNone/>
            </a:pPr>
            <a:r>
              <a:rPr lang="en-US" u="sng" dirty="0">
                <a:latin typeface="Palatino" pitchFamily="2" charset="77"/>
                <a:ea typeface="Palatino" pitchFamily="2" charset="77"/>
              </a:rPr>
              <a:t>Mission Statement</a:t>
            </a:r>
            <a:r>
              <a:rPr lang="en-US" sz="2400" dirty="0">
                <a:latin typeface="Palatino" pitchFamily="2" charset="77"/>
                <a:ea typeface="Palatino" pitchFamily="2" charset="77"/>
              </a:rPr>
              <a:t>: </a:t>
            </a:r>
            <a:r>
              <a:rPr lang="en-US" sz="2000" dirty="0">
                <a:latin typeface="Palatino" pitchFamily="2" charset="77"/>
                <a:ea typeface="Palatino" pitchFamily="2" charset="77"/>
              </a:rPr>
              <a:t>“We are a community that recognizes the existence of systemic poverty and will put our resources to reduce the economic exploitation of the poor. We will provide resources and support programs, services, and opportunities that </a:t>
            </a:r>
            <a:r>
              <a:rPr lang="en-US" sz="2000" dirty="0" err="1">
                <a:latin typeface="Palatino" pitchFamily="2" charset="77"/>
                <a:ea typeface="Palatino" pitchFamily="2" charset="77"/>
              </a:rPr>
              <a:t>provid</a:t>
            </a:r>
            <a:r>
              <a:rPr lang="en-US" sz="2000" dirty="0">
                <a:latin typeface="Palatino" pitchFamily="2" charset="77"/>
                <a:ea typeface="Palatino" pitchFamily="2" charset="77"/>
              </a:rPr>
              <a:t> basic needs such as food, shelter, physical and mental health…”</a:t>
            </a:r>
          </a:p>
        </p:txBody>
      </p:sp>
      <p:sp>
        <p:nvSpPr>
          <p:cNvPr id="6" name="TextBox 5">
            <a:extLst>
              <a:ext uri="{FF2B5EF4-FFF2-40B4-BE49-F238E27FC236}">
                <a16:creationId xmlns:a16="http://schemas.microsoft.com/office/drawing/2014/main" id="{08E9F84E-9A87-3D43-B2E5-6EF133CE607F}"/>
              </a:ext>
            </a:extLst>
          </p:cNvPr>
          <p:cNvSpPr txBox="1"/>
          <p:nvPr/>
        </p:nvSpPr>
        <p:spPr>
          <a:xfrm>
            <a:off x="8148764" y="4497424"/>
            <a:ext cx="3471974" cy="246221"/>
          </a:xfrm>
          <a:prstGeom prst="rect">
            <a:avLst/>
          </a:prstGeom>
          <a:noFill/>
        </p:spPr>
        <p:txBody>
          <a:bodyPr wrap="square" rtlCol="0">
            <a:spAutoFit/>
          </a:bodyPr>
          <a:lstStyle/>
          <a:p>
            <a:pPr algn="ctr"/>
            <a:r>
              <a:rPr lang="en-US" sz="1000" dirty="0">
                <a:latin typeface="Palatino" pitchFamily="2" charset="77"/>
                <a:ea typeface="Palatino" pitchFamily="2" charset="77"/>
              </a:rPr>
              <a:t>First Presbyterian Food Pantry</a:t>
            </a:r>
          </a:p>
        </p:txBody>
      </p:sp>
      <p:pic>
        <p:nvPicPr>
          <p:cNvPr id="4" name="Google Shape;131;p21">
            <a:extLst>
              <a:ext uri="{FF2B5EF4-FFF2-40B4-BE49-F238E27FC236}">
                <a16:creationId xmlns:a16="http://schemas.microsoft.com/office/drawing/2014/main" id="{80ABAEE5-104D-03E2-1366-F62A758ADFB0}"/>
              </a:ext>
            </a:extLst>
          </p:cNvPr>
          <p:cNvPicPr preferRelativeResize="0"/>
          <p:nvPr/>
        </p:nvPicPr>
        <p:blipFill rotWithShape="1">
          <a:blip r:embed="rId2">
            <a:alphaModFix/>
          </a:blip>
          <a:srcRect t="10019" b="16634"/>
          <a:stretch/>
        </p:blipFill>
        <p:spPr>
          <a:xfrm>
            <a:off x="7881826" y="3059349"/>
            <a:ext cx="4005851" cy="1421750"/>
          </a:xfrm>
          <a:prstGeom prst="rect">
            <a:avLst/>
          </a:prstGeom>
          <a:noFill/>
          <a:ln>
            <a:noFill/>
          </a:ln>
        </p:spPr>
      </p:pic>
    </p:spTree>
    <p:extLst>
      <p:ext uri="{BB962C8B-B14F-4D97-AF65-F5344CB8AC3E}">
        <p14:creationId xmlns:p14="http://schemas.microsoft.com/office/powerpoint/2010/main" val="26245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All Church Read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7" y="1825624"/>
            <a:ext cx="6604593" cy="4667251"/>
          </a:xfrm>
        </p:spPr>
        <p:txBody>
          <a:bodyPr>
            <a:noAutofit/>
          </a:bodyPr>
          <a:lstStyle/>
          <a:p>
            <a:pPr marL="0" indent="0">
              <a:buNone/>
            </a:pPr>
            <a:r>
              <a:rPr lang="en-US" sz="3600" b="1" dirty="0">
                <a:latin typeface="Palatino" pitchFamily="2" charset="77"/>
                <a:ea typeface="Palatino" pitchFamily="2" charset="77"/>
              </a:rPr>
              <a:t>Poverty by America</a:t>
            </a:r>
            <a:endParaRPr lang="en-US" dirty="0">
              <a:latin typeface="Palatino" pitchFamily="2" charset="77"/>
              <a:ea typeface="Palatino" pitchFamily="2" charset="77"/>
            </a:endParaRPr>
          </a:p>
          <a:p>
            <a:pPr marL="0" indent="0">
              <a:buNone/>
            </a:pPr>
            <a:r>
              <a:rPr lang="en-US" dirty="0">
                <a:latin typeface="Palatino" pitchFamily="2" charset="77"/>
                <a:ea typeface="Palatino" pitchFamily="2" charset="77"/>
              </a:rPr>
              <a:t>Written by Matthew Desmond</a:t>
            </a:r>
          </a:p>
          <a:p>
            <a:pPr marL="0" indent="0">
              <a:buNone/>
            </a:pPr>
            <a:endParaRPr lang="en-US" dirty="0">
              <a:latin typeface="Palatino" pitchFamily="2" charset="77"/>
              <a:ea typeface="Palatino" pitchFamily="2" charset="77"/>
            </a:endParaRPr>
          </a:p>
          <a:p>
            <a:r>
              <a:rPr lang="en-US" sz="2400" dirty="0">
                <a:latin typeface="Palatino" pitchFamily="2" charset="77"/>
                <a:ea typeface="Palatino" pitchFamily="2" charset="77"/>
              </a:rPr>
              <a:t>2 copies are in the Library, it can be bought either as a regular book or as an e-book.</a:t>
            </a:r>
          </a:p>
          <a:p>
            <a:r>
              <a:rPr lang="en-US" sz="2400" dirty="0">
                <a:latin typeface="Palatino" pitchFamily="2" charset="77"/>
                <a:ea typeface="Palatino" pitchFamily="2" charset="77"/>
              </a:rPr>
              <a:t>Discussion will take place April 7, 14</a:t>
            </a:r>
            <a:r>
              <a:rPr lang="en-US" sz="2400" baseline="30000" dirty="0">
                <a:latin typeface="Palatino" pitchFamily="2" charset="77"/>
                <a:ea typeface="Palatino" pitchFamily="2" charset="77"/>
              </a:rPr>
              <a:t>th</a:t>
            </a:r>
            <a:r>
              <a:rPr lang="en-US" sz="2400" dirty="0">
                <a:latin typeface="Palatino" pitchFamily="2" charset="77"/>
                <a:ea typeface="Palatino" pitchFamily="2" charset="77"/>
              </a:rPr>
              <a:t> an 28</a:t>
            </a:r>
            <a:r>
              <a:rPr lang="en-US" sz="2400" baseline="30000" dirty="0">
                <a:latin typeface="Palatino" pitchFamily="2" charset="77"/>
                <a:ea typeface="Palatino" pitchFamily="2" charset="77"/>
              </a:rPr>
              <a:t>th</a:t>
            </a:r>
            <a:r>
              <a:rPr lang="en-US" sz="2400" dirty="0">
                <a:latin typeface="Palatino" pitchFamily="2" charset="77"/>
                <a:ea typeface="Palatino" pitchFamily="2" charset="77"/>
              </a:rPr>
              <a:t> during Forum time</a:t>
            </a:r>
          </a:p>
          <a:p>
            <a:r>
              <a:rPr lang="en-US" sz="2400" dirty="0">
                <a:latin typeface="Palatino" pitchFamily="2" charset="77"/>
                <a:ea typeface="Palatino" pitchFamily="2" charset="77"/>
              </a:rPr>
              <a:t>I have note taking forms for when you read the book, so you remember your thoughts come April.</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“Mother Hen,” Lauren Wright Pittman, 2018</a:t>
            </a:r>
          </a:p>
        </p:txBody>
      </p:sp>
      <p:pic>
        <p:nvPicPr>
          <p:cNvPr id="7" name="Picture 6">
            <a:extLst>
              <a:ext uri="{FF2B5EF4-FFF2-40B4-BE49-F238E27FC236}">
                <a16:creationId xmlns:a16="http://schemas.microsoft.com/office/drawing/2014/main" id="{27F8660F-BD0A-5C2C-8BD8-DDD5E9ADE01F}"/>
              </a:ext>
            </a:extLst>
          </p:cNvPr>
          <p:cNvPicPr>
            <a:picLocks noChangeAspect="1"/>
          </p:cNvPicPr>
          <p:nvPr/>
        </p:nvPicPr>
        <p:blipFill>
          <a:blip r:embed="rId2"/>
          <a:stretch>
            <a:fillRect/>
          </a:stretch>
        </p:blipFill>
        <p:spPr>
          <a:xfrm>
            <a:off x="7344384" y="466384"/>
            <a:ext cx="3871466" cy="5925232"/>
          </a:xfrm>
          <a:prstGeom prst="rect">
            <a:avLst/>
          </a:prstGeom>
        </p:spPr>
      </p:pic>
    </p:spTree>
    <p:extLst>
      <p:ext uri="{BB962C8B-B14F-4D97-AF65-F5344CB8AC3E}">
        <p14:creationId xmlns:p14="http://schemas.microsoft.com/office/powerpoint/2010/main" val="1342227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All Church Read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7" y="1825624"/>
            <a:ext cx="6604593" cy="4667251"/>
          </a:xfrm>
        </p:spPr>
        <p:txBody>
          <a:bodyPr>
            <a:noAutofit/>
          </a:bodyPr>
          <a:lstStyle/>
          <a:p>
            <a:pPr marL="0" indent="0">
              <a:buNone/>
            </a:pPr>
            <a:r>
              <a:rPr lang="en-US" sz="3600" b="1" dirty="0">
                <a:latin typeface="Palatino" pitchFamily="2" charset="77"/>
                <a:ea typeface="Palatino" pitchFamily="2" charset="77"/>
              </a:rPr>
              <a:t>Poverty by America</a:t>
            </a:r>
            <a:endParaRPr lang="en-US" dirty="0">
              <a:latin typeface="Palatino" pitchFamily="2" charset="77"/>
              <a:ea typeface="Palatino" pitchFamily="2" charset="77"/>
            </a:endParaRPr>
          </a:p>
          <a:p>
            <a:pPr marL="0" indent="0">
              <a:buNone/>
            </a:pPr>
            <a:r>
              <a:rPr lang="en-US" dirty="0">
                <a:latin typeface="Palatino" pitchFamily="2" charset="77"/>
                <a:ea typeface="Palatino" pitchFamily="2" charset="77"/>
              </a:rPr>
              <a:t>Written by Matthew Desmond</a:t>
            </a:r>
          </a:p>
          <a:p>
            <a:pPr marL="0" indent="0">
              <a:buNone/>
            </a:pPr>
            <a:endParaRPr lang="en-US" dirty="0">
              <a:latin typeface="Palatino" pitchFamily="2" charset="77"/>
              <a:ea typeface="Palatino" pitchFamily="2" charset="77"/>
            </a:endParaRPr>
          </a:p>
          <a:p>
            <a:pPr marL="0" indent="0">
              <a:buNone/>
            </a:pPr>
            <a:r>
              <a:rPr lang="en-US" sz="1600" dirty="0">
                <a:hlinkClick r:id="rId2"/>
              </a:rPr>
              <a:t> Interview with Matthew Desmond</a:t>
            </a:r>
            <a:endParaRPr lang="en-US" sz="1600" dirty="0"/>
          </a:p>
          <a:p>
            <a:pPr marL="0" indent="0">
              <a:buNone/>
            </a:pPr>
            <a:r>
              <a:rPr lang="en-US" sz="1600" dirty="0">
                <a:hlinkClick r:id="rId3"/>
              </a:rPr>
              <a:t>Transcript of Interview</a:t>
            </a:r>
            <a:endParaRPr lang="en-US" sz="1600" dirty="0"/>
          </a:p>
          <a:p>
            <a:pPr marL="0" indent="0">
              <a:buNone/>
            </a:pPr>
            <a:endParaRPr lang="en-US" sz="1600" dirty="0">
              <a:latin typeface="Palatino" pitchFamily="2" charset="77"/>
            </a:endParaRPr>
          </a:p>
          <a:p>
            <a:pPr marL="0" indent="0">
              <a:buNone/>
            </a:pPr>
            <a:r>
              <a:rPr lang="en-US" sz="1600" dirty="0">
                <a:latin typeface="Palatino" pitchFamily="2" charset="77"/>
              </a:rPr>
              <a:t>Data Based Information</a:t>
            </a:r>
          </a:p>
          <a:p>
            <a:pPr marL="0" indent="0">
              <a:buNone/>
            </a:pPr>
            <a:r>
              <a:rPr lang="en-US" sz="1600" dirty="0">
                <a:latin typeface="Palatino" pitchFamily="2" charset="77"/>
              </a:rPr>
              <a:t>Things to think about as we do Lansing First Presbyterian’s mission</a:t>
            </a:r>
          </a:p>
          <a:p>
            <a:pPr marL="0" indent="0">
              <a:buNone/>
            </a:pPr>
            <a:endParaRPr lang="en-US" sz="2400" dirty="0">
              <a:latin typeface="Palatino" pitchFamily="2" charset="77"/>
            </a:endParaRPr>
          </a:p>
          <a:p>
            <a:pPr marL="0" indent="0">
              <a:buNone/>
            </a:pPr>
            <a:endParaRPr lang="en-US" sz="2400" dirty="0">
              <a:latin typeface="Palatino" pitchFamily="2" charset="77"/>
              <a:ea typeface="Palatino" pitchFamily="2" charset="77"/>
            </a:endParaRP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“Mother Hen,” Lauren Wright Pittman, 2018</a:t>
            </a:r>
          </a:p>
        </p:txBody>
      </p:sp>
      <p:pic>
        <p:nvPicPr>
          <p:cNvPr id="7" name="Picture 6">
            <a:extLst>
              <a:ext uri="{FF2B5EF4-FFF2-40B4-BE49-F238E27FC236}">
                <a16:creationId xmlns:a16="http://schemas.microsoft.com/office/drawing/2014/main" id="{27F8660F-BD0A-5C2C-8BD8-DDD5E9ADE01F}"/>
              </a:ext>
            </a:extLst>
          </p:cNvPr>
          <p:cNvPicPr>
            <a:picLocks noChangeAspect="1"/>
          </p:cNvPicPr>
          <p:nvPr/>
        </p:nvPicPr>
        <p:blipFill>
          <a:blip r:embed="rId4"/>
          <a:stretch>
            <a:fillRect/>
          </a:stretch>
        </p:blipFill>
        <p:spPr>
          <a:xfrm>
            <a:off x="7344384" y="466384"/>
            <a:ext cx="3871466" cy="5925232"/>
          </a:xfrm>
          <a:prstGeom prst="rect">
            <a:avLst/>
          </a:prstGeom>
        </p:spPr>
      </p:pic>
    </p:spTree>
    <p:extLst>
      <p:ext uri="{BB962C8B-B14F-4D97-AF65-F5344CB8AC3E}">
        <p14:creationId xmlns:p14="http://schemas.microsoft.com/office/powerpoint/2010/main" val="531480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1967</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7043627" cy="4351338"/>
          </a:xfrm>
        </p:spPr>
        <p:txBody>
          <a:bodyPr>
            <a:noAutofit/>
          </a:bodyPr>
          <a:lstStyle/>
          <a:p>
            <a:pPr marL="0" indent="0">
              <a:buNone/>
            </a:pPr>
            <a:r>
              <a:rPr lang="en-US" dirty="0">
                <a:latin typeface="Palatino" pitchFamily="2" charset="77"/>
                <a:ea typeface="Palatino" pitchFamily="2" charset="77"/>
              </a:rPr>
              <a:t>The church cannot condone poverty, whether it is the product of unjust social structures, exploitation of the defenseless, lack of national resources, absence of technological understanding, or rapid expansion of populations. The church calls [all people] to use [their] abilities, [their] possessions, and the fruits of technology as gifts entrusted to [them] by God for the maintenance of [their] family and the advancement of the common welfare. </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“On Arizona Highway 87,” Dorothea Lange, 1940</a:t>
            </a:r>
          </a:p>
        </p:txBody>
      </p:sp>
      <p:pic>
        <p:nvPicPr>
          <p:cNvPr id="5" name="Picture 4" descr="A person holding a baby&#10;&#10;Description automatically generated with medium confidence">
            <a:extLst>
              <a:ext uri="{FF2B5EF4-FFF2-40B4-BE49-F238E27FC236}">
                <a16:creationId xmlns:a16="http://schemas.microsoft.com/office/drawing/2014/main" id="{D052B1EA-BE1D-494B-BAA2-3AA71203DB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74254" y="1825624"/>
            <a:ext cx="3284093" cy="4105117"/>
          </a:xfrm>
          <a:prstGeom prst="rect">
            <a:avLst/>
          </a:prstGeom>
        </p:spPr>
      </p:pic>
    </p:spTree>
    <p:extLst>
      <p:ext uri="{BB962C8B-B14F-4D97-AF65-F5344CB8AC3E}">
        <p14:creationId xmlns:p14="http://schemas.microsoft.com/office/powerpoint/2010/main" val="322918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1967</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610816" cy="4351338"/>
          </a:xfrm>
        </p:spPr>
        <p:txBody>
          <a:bodyPr>
            <a:noAutofit/>
          </a:bodyPr>
          <a:lstStyle/>
          <a:p>
            <a:pPr marL="0" indent="0">
              <a:buNone/>
            </a:pPr>
            <a:r>
              <a:rPr lang="en-US" dirty="0">
                <a:latin typeface="Palatino" pitchFamily="2" charset="77"/>
                <a:ea typeface="Palatino" pitchFamily="2" charset="77"/>
              </a:rPr>
              <a:t>It encourages those forces in human society that raise [people]’s hopes for better conditions and provide them with opportunity for a decent living. A church that is indifferent to poverty, or evades responsibility in economic affairs, or is open to one social class only, or expects gratitude for its beneficence makes a mockery of reconciliation and offers no acceptable worship to God. </a:t>
            </a:r>
            <a:br>
              <a:rPr lang="en-US" dirty="0">
                <a:latin typeface="Palatino" pitchFamily="2" charset="77"/>
                <a:ea typeface="Palatino" pitchFamily="2" charset="77"/>
              </a:rPr>
            </a:br>
            <a:r>
              <a:rPr lang="en-US" sz="2400" dirty="0">
                <a:latin typeface="Palatino" pitchFamily="2" charset="77"/>
                <a:ea typeface="Palatino" pitchFamily="2" charset="77"/>
              </a:rPr>
              <a:t>   —</a:t>
            </a:r>
            <a:r>
              <a:rPr lang="en-US" sz="2400" i="1" dirty="0">
                <a:latin typeface="Palatino" pitchFamily="2" charset="77"/>
                <a:ea typeface="Palatino" pitchFamily="2" charset="77"/>
              </a:rPr>
              <a:t>Book of Confessions</a:t>
            </a:r>
            <a:r>
              <a:rPr lang="en-US" sz="2400" dirty="0">
                <a:latin typeface="Palatino" pitchFamily="2" charset="77"/>
                <a:ea typeface="Palatino" pitchFamily="2" charset="77"/>
              </a:rPr>
              <a:t>, 9.46 </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“History of Our Community,” Becca </a:t>
            </a:r>
            <a:r>
              <a:rPr lang="en-US" sz="1000" dirty="0" err="1">
                <a:latin typeface="Palatino" pitchFamily="2" charset="77"/>
                <a:ea typeface="Palatino" pitchFamily="2" charset="77"/>
              </a:rPr>
              <a:t>Gannick</a:t>
            </a:r>
            <a:r>
              <a:rPr lang="en-US" sz="1000" dirty="0">
                <a:latin typeface="Palatino" pitchFamily="2" charset="77"/>
                <a:ea typeface="Palatino" pitchFamily="2" charset="77"/>
              </a:rPr>
              <a:t>, 2009</a:t>
            </a:r>
          </a:p>
        </p:txBody>
      </p:sp>
      <p:pic>
        <p:nvPicPr>
          <p:cNvPr id="5" name="Picture 4" descr="A picture containing text, several&#10;&#10;Description automatically generated">
            <a:extLst>
              <a:ext uri="{FF2B5EF4-FFF2-40B4-BE49-F238E27FC236}">
                <a16:creationId xmlns:a16="http://schemas.microsoft.com/office/drawing/2014/main" id="{AD6ED659-D3FE-744C-8B18-E8290DEA85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24763" y="1758156"/>
            <a:ext cx="3529037" cy="4172586"/>
          </a:xfrm>
          <a:prstGeom prst="rect">
            <a:avLst/>
          </a:prstGeom>
        </p:spPr>
      </p:pic>
    </p:spTree>
    <p:extLst>
      <p:ext uri="{BB962C8B-B14F-4D97-AF65-F5344CB8AC3E}">
        <p14:creationId xmlns:p14="http://schemas.microsoft.com/office/powerpoint/2010/main" val="731439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7E3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182033" cy="4351338"/>
          </a:xfrm>
        </p:spPr>
        <p:txBody>
          <a:bodyPr>
            <a:normAutofit/>
          </a:bodyPr>
          <a:lstStyle/>
          <a:p>
            <a:pPr marL="0" indent="0">
              <a:buNone/>
            </a:pPr>
            <a:r>
              <a:rPr lang="en-US" i="1" dirty="0">
                <a:solidFill>
                  <a:schemeClr val="bg1"/>
                </a:solidFill>
                <a:latin typeface="Palatino" pitchFamily="2" charset="77"/>
                <a:ea typeface="Palatino" pitchFamily="2" charset="77"/>
              </a:rPr>
              <a:t>Written in the Dutch Reformed Mission Church in the context of South African apartheid, the Confession of Belhar was adopted in 1986. It condemns the sin of racism and calls for unity and justice in the church.</a:t>
            </a:r>
          </a:p>
          <a:p>
            <a:pPr marL="0" indent="0">
              <a:buNone/>
            </a:pPr>
            <a:endParaRPr lang="en-US" i="1" dirty="0">
              <a:solidFill>
                <a:schemeClr val="bg1"/>
              </a:solidFill>
              <a:latin typeface="Palatino" pitchFamily="2" charset="77"/>
              <a:ea typeface="Palatino" pitchFamily="2" charset="77"/>
            </a:endParaRPr>
          </a:p>
          <a:p>
            <a:pPr marL="0" indent="0">
              <a:buNone/>
            </a:pPr>
            <a:r>
              <a:rPr lang="en-US" sz="2400" b="1" dirty="0">
                <a:solidFill>
                  <a:schemeClr val="bg1"/>
                </a:solidFill>
                <a:latin typeface="Optima" panose="02000503060000020004" pitchFamily="2" charset="0"/>
                <a:ea typeface="Palatino" pitchFamily="2" charset="77"/>
              </a:rPr>
              <a:t>This presentation highlights excerpts from the Confession of Belhar pertaining to the work of eradicating systemic poverty. </a:t>
            </a:r>
            <a:endParaRPr lang="en-US" i="1" dirty="0">
              <a:solidFill>
                <a:schemeClr val="bg1"/>
              </a:solidFill>
              <a:latin typeface="Palatino" pitchFamily="2" charset="77"/>
              <a:ea typeface="Palatino" pitchFamily="2" charset="77"/>
            </a:endParaRP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game&#10;&#10;Description automatically generated with low confidence">
            <a:extLst>
              <a:ext uri="{FF2B5EF4-FFF2-40B4-BE49-F238E27FC236}">
                <a16:creationId xmlns:a16="http://schemas.microsoft.com/office/drawing/2014/main" id="{ADBE9285-D00F-514E-9499-4472ED8CD8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3898714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7547518" cy="4351338"/>
          </a:xfrm>
        </p:spPr>
        <p:txBody>
          <a:bodyPr>
            <a:normAutofit/>
          </a:bodyPr>
          <a:lstStyle/>
          <a:p>
            <a:pPr marL="0" indent="0">
              <a:buNone/>
            </a:pPr>
            <a:r>
              <a:rPr lang="en-US" dirty="0">
                <a:latin typeface="Palatino" pitchFamily="2" charset="77"/>
                <a:ea typeface="Palatino" pitchFamily="2" charset="77"/>
              </a:rPr>
              <a:t>We believe</a:t>
            </a:r>
          </a:p>
          <a:p>
            <a:pPr marL="0" indent="0">
              <a:buNone/>
            </a:pPr>
            <a:r>
              <a:rPr lang="en-US" dirty="0">
                <a:latin typeface="Palatino" pitchFamily="2" charset="77"/>
                <a:ea typeface="Palatino" pitchFamily="2" charset="77"/>
              </a:rPr>
              <a:t>• that God has revealed God’s self as the one who wishes to bring about justice and true peace among people;</a:t>
            </a:r>
          </a:p>
          <a:p>
            <a:pPr marL="0" indent="0">
              <a:buNone/>
            </a:pPr>
            <a:r>
              <a:rPr lang="en-US" dirty="0">
                <a:latin typeface="Palatino" pitchFamily="2" charset="77"/>
                <a:ea typeface="Palatino" pitchFamily="2" charset="77"/>
              </a:rPr>
              <a:t>• that God, in a world full of injustice and enmity, is in a special way the God of the destitute, the poor and the wronged</a:t>
            </a:r>
          </a:p>
          <a:p>
            <a:pPr marL="0" indent="0">
              <a:buNone/>
            </a:pPr>
            <a:r>
              <a:rPr lang="en-US" dirty="0">
                <a:latin typeface="Palatino" pitchFamily="2" charset="77"/>
                <a:ea typeface="Palatino" pitchFamily="2" charset="77"/>
              </a:rPr>
              <a:t>• that God calls the church to follow God in this; for God brings justice to the oppressed and gives bread to the hungry;</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“Rag Collectors,” Eugene </a:t>
            </a:r>
            <a:r>
              <a:rPr lang="en-US" sz="1000" dirty="0" err="1">
                <a:latin typeface="Palatino" pitchFamily="2" charset="77"/>
                <a:ea typeface="Palatino" pitchFamily="2" charset="77"/>
              </a:rPr>
              <a:t>Laermans</a:t>
            </a:r>
            <a:r>
              <a:rPr lang="en-US" sz="1000" dirty="0">
                <a:latin typeface="Palatino" pitchFamily="2" charset="77"/>
                <a:ea typeface="Palatino" pitchFamily="2" charset="77"/>
              </a:rPr>
              <a:t>, 1914</a:t>
            </a:r>
          </a:p>
        </p:txBody>
      </p:sp>
      <p:pic>
        <p:nvPicPr>
          <p:cNvPr id="5" name="Picture 4" descr="A picture containing text&#10;&#10;Description automatically generated">
            <a:extLst>
              <a:ext uri="{FF2B5EF4-FFF2-40B4-BE49-F238E27FC236}">
                <a16:creationId xmlns:a16="http://schemas.microsoft.com/office/drawing/2014/main" id="{C3F69D39-0D10-5042-8C29-0496C43F13F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85717" y="1825625"/>
            <a:ext cx="2968083" cy="4105117"/>
          </a:xfrm>
          <a:prstGeom prst="rect">
            <a:avLst/>
          </a:prstGeom>
        </p:spPr>
      </p:pic>
    </p:spTree>
    <p:extLst>
      <p:ext uri="{BB962C8B-B14F-4D97-AF65-F5344CB8AC3E}">
        <p14:creationId xmlns:p14="http://schemas.microsoft.com/office/powerpoint/2010/main" val="3636308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008650" cy="4351338"/>
          </a:xfrm>
        </p:spPr>
        <p:txBody>
          <a:bodyPr>
            <a:noAutofit/>
          </a:bodyPr>
          <a:lstStyle/>
          <a:p>
            <a:pPr marL="0" indent="0">
              <a:buNone/>
            </a:pPr>
            <a:r>
              <a:rPr lang="en-US" dirty="0">
                <a:latin typeface="Palatino" pitchFamily="2" charset="77"/>
                <a:ea typeface="Palatino" pitchFamily="2" charset="77"/>
              </a:rPr>
              <a:t>[We believe]</a:t>
            </a:r>
          </a:p>
          <a:p>
            <a:pPr marL="0" indent="0">
              <a:buNone/>
            </a:pPr>
            <a:r>
              <a:rPr lang="en-US" dirty="0">
                <a:latin typeface="Palatino" pitchFamily="2" charset="77"/>
                <a:ea typeface="Palatino" pitchFamily="2" charset="77"/>
              </a:rPr>
              <a:t>• that God frees the prisoner and restores sight to the blind;</a:t>
            </a:r>
          </a:p>
          <a:p>
            <a:pPr marL="0" indent="0">
              <a:buNone/>
            </a:pPr>
            <a:r>
              <a:rPr lang="en-US" dirty="0">
                <a:latin typeface="Palatino" pitchFamily="2" charset="77"/>
                <a:ea typeface="Palatino" pitchFamily="2" charset="77"/>
              </a:rPr>
              <a:t>• that God supports the downtrodden, protects the stranger, helps orphans and widows and blocks the path of the ungodly;</a:t>
            </a:r>
          </a:p>
          <a:p>
            <a:pPr marL="0" indent="0">
              <a:buNone/>
            </a:pPr>
            <a:r>
              <a:rPr lang="en-US" dirty="0">
                <a:latin typeface="Palatino" pitchFamily="2" charset="77"/>
                <a:ea typeface="Palatino" pitchFamily="2" charset="77"/>
              </a:rPr>
              <a:t>• that for God pure and undefiled religion is to visit the orphans and the widows in their suffering;</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”Poor People’s Refuge in </a:t>
            </a:r>
            <a:r>
              <a:rPr lang="en-US" sz="1000" dirty="0" err="1">
                <a:latin typeface="Palatino" pitchFamily="2" charset="77"/>
                <a:ea typeface="Palatino" pitchFamily="2" charset="77"/>
              </a:rPr>
              <a:t>Changsa</a:t>
            </a:r>
            <a:r>
              <a:rPr lang="en-US" sz="1000" dirty="0">
                <a:latin typeface="Palatino" pitchFamily="2" charset="77"/>
                <a:ea typeface="Palatino" pitchFamily="2" charset="77"/>
              </a:rPr>
              <a:t>,” Cecil Beaton, 1944</a:t>
            </a:r>
          </a:p>
        </p:txBody>
      </p:sp>
      <p:pic>
        <p:nvPicPr>
          <p:cNvPr id="5" name="Picture 4" descr="A picture containing text, building, ground, outdoor&#10;&#10;Description automatically generated">
            <a:extLst>
              <a:ext uri="{FF2B5EF4-FFF2-40B4-BE49-F238E27FC236}">
                <a16:creationId xmlns:a16="http://schemas.microsoft.com/office/drawing/2014/main" id="{FD8EEB2B-07AC-BE41-AE1C-D6387BFAD6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46849" y="1825624"/>
            <a:ext cx="4506951" cy="4105117"/>
          </a:xfrm>
          <a:prstGeom prst="rect">
            <a:avLst/>
          </a:prstGeom>
        </p:spPr>
      </p:pic>
    </p:spTree>
    <p:extLst>
      <p:ext uri="{BB962C8B-B14F-4D97-AF65-F5344CB8AC3E}">
        <p14:creationId xmlns:p14="http://schemas.microsoft.com/office/powerpoint/2010/main" val="299486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8" y="1825625"/>
            <a:ext cx="6856143" cy="4351338"/>
          </a:xfrm>
        </p:spPr>
        <p:txBody>
          <a:bodyPr>
            <a:noAutofit/>
          </a:bodyPr>
          <a:lstStyle/>
          <a:p>
            <a:pPr marL="0" indent="0">
              <a:buNone/>
            </a:pPr>
            <a:r>
              <a:rPr lang="en-US" dirty="0">
                <a:latin typeface="Palatino" pitchFamily="2" charset="77"/>
                <a:ea typeface="Palatino" pitchFamily="2" charset="77"/>
              </a:rPr>
              <a:t>[We believe]</a:t>
            </a:r>
          </a:p>
          <a:p>
            <a:pPr marL="0" indent="0">
              <a:buNone/>
            </a:pPr>
            <a:r>
              <a:rPr lang="en-US" dirty="0">
                <a:latin typeface="Palatino" pitchFamily="2" charset="77"/>
                <a:ea typeface="Palatino" pitchFamily="2" charset="77"/>
              </a:rPr>
              <a:t>• that God wishes to teach the church to do what is good and to seek the right;</a:t>
            </a:r>
          </a:p>
          <a:p>
            <a:pPr marL="0" indent="0">
              <a:buNone/>
            </a:pPr>
            <a:r>
              <a:rPr lang="en-US" dirty="0">
                <a:latin typeface="Palatino" pitchFamily="2" charset="77"/>
                <a:ea typeface="Palatino" pitchFamily="2" charset="77"/>
              </a:rPr>
              <a:t>• that the church must therefore stand by people in any form of suffering and need, which implies, among other things, that the church must witness against and strive against any form of injustice, so that justice may roll down like waters, and righteousness like an ever-flowing stream;</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“Great Tijuca Waterfall,” Manuel de Araújo, 1833</a:t>
            </a:r>
          </a:p>
        </p:txBody>
      </p:sp>
      <p:pic>
        <p:nvPicPr>
          <p:cNvPr id="5" name="Picture 4" descr="A picture containing text, painting&#10;&#10;Description automatically generated">
            <a:extLst>
              <a:ext uri="{FF2B5EF4-FFF2-40B4-BE49-F238E27FC236}">
                <a16:creationId xmlns:a16="http://schemas.microsoft.com/office/drawing/2014/main" id="{642CB126-92C2-A441-B61D-987A16D4C3C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8075"/>
          <a:stretch/>
        </p:blipFill>
        <p:spPr>
          <a:xfrm>
            <a:off x="7881826" y="1691581"/>
            <a:ext cx="4099540" cy="4239161"/>
          </a:xfrm>
          <a:prstGeom prst="rect">
            <a:avLst/>
          </a:prstGeom>
        </p:spPr>
      </p:pic>
    </p:spTree>
    <p:extLst>
      <p:ext uri="{BB962C8B-B14F-4D97-AF65-F5344CB8AC3E}">
        <p14:creationId xmlns:p14="http://schemas.microsoft.com/office/powerpoint/2010/main" val="26695702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3325</TotalTime>
  <Words>2514</Words>
  <Application>Microsoft Office PowerPoint</Application>
  <PresentationFormat>Widescreen</PresentationFormat>
  <Paragraphs>140</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Optima</vt:lpstr>
      <vt:lpstr>Palatino</vt:lpstr>
      <vt:lpstr>Office Theme</vt:lpstr>
      <vt:lpstr>The PC(USA) Constitution on Eradicating  Systemic Poverty</vt:lpstr>
      <vt:lpstr>The Confession of 1967</vt:lpstr>
      <vt:lpstr>The Confession of 1967</vt:lpstr>
      <vt:lpstr>The Confession of 1967</vt:lpstr>
      <vt:lpstr>The Confession of 1967</vt:lpstr>
      <vt:lpstr>The Confession of Belhar</vt:lpstr>
      <vt:lpstr>The Confession of Belhar</vt:lpstr>
      <vt:lpstr>The Confession of Belhar</vt:lpstr>
      <vt:lpstr>The Confession of Belhar</vt:lpstr>
      <vt:lpstr>The Confession of Belhar</vt:lpstr>
      <vt:lpstr>The Confession of Belhar</vt:lpstr>
      <vt:lpstr>A Brief Statement of Faith</vt:lpstr>
      <vt:lpstr>A Brief Statement of Faith</vt:lpstr>
      <vt:lpstr>A Brief Statement of Faith</vt:lpstr>
      <vt:lpstr>A Brief Statement of Faith</vt:lpstr>
      <vt:lpstr>The Foundations of Presbyterian Polity</vt:lpstr>
      <vt:lpstr>The Foundations of Presbyterian Polity</vt:lpstr>
      <vt:lpstr>The Foundations of Presbyterian Polity</vt:lpstr>
      <vt:lpstr>The Foundations of Presbyterian Polity</vt:lpstr>
      <vt:lpstr>The Foundations of Presbyterian Polity</vt:lpstr>
      <vt:lpstr>The Form of Government</vt:lpstr>
      <vt:lpstr>The Form of Government</vt:lpstr>
      <vt:lpstr>The Form of Government</vt:lpstr>
      <vt:lpstr>The Form of Government</vt:lpstr>
      <vt:lpstr>The Form of Government</vt:lpstr>
      <vt:lpstr>The Form of Government</vt:lpstr>
      <vt:lpstr>The Directory for Worship</vt:lpstr>
      <vt:lpstr>The Directory for Worship </vt:lpstr>
      <vt:lpstr>The Directory for Worship </vt:lpstr>
      <vt:lpstr>The Directory for Worship </vt:lpstr>
      <vt:lpstr>The Directory for Worship </vt:lpstr>
      <vt:lpstr>First Presbyterian, Lansing’s Vision and Mission Statement on Poverty</vt:lpstr>
      <vt:lpstr>All Church Read </vt:lpstr>
      <vt:lpstr>All Church Read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Christian Year</dc:title>
  <dc:creator>David Gambrell</dc:creator>
  <cp:lastModifiedBy>Cecilia Anderson</cp:lastModifiedBy>
  <cp:revision>55</cp:revision>
  <dcterms:created xsi:type="dcterms:W3CDTF">2021-03-02T20:17:33Z</dcterms:created>
  <dcterms:modified xsi:type="dcterms:W3CDTF">2023-10-19T17:04:36Z</dcterms:modified>
</cp:coreProperties>
</file>