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4" r:id="rId5"/>
    <p:sldId id="275" r:id="rId6"/>
    <p:sldId id="276" r:id="rId7"/>
    <p:sldId id="277" r:id="rId8"/>
    <p:sldId id="278" r:id="rId9"/>
    <p:sldId id="279" r:id="rId10"/>
    <p:sldId id="280" r:id="rId11"/>
    <p:sldId id="281" r:id="rId12"/>
    <p:sldId id="282" r:id="rId13"/>
    <p:sldId id="283" r:id="rId14"/>
    <p:sldId id="28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CBBDE-BEA6-2419-34CE-4ED78910D4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E6F167-1C5F-69FB-9260-5064562712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5DD78B-4DF6-114B-C06C-DC26E34BDF25}"/>
              </a:ext>
            </a:extLst>
          </p:cNvPr>
          <p:cNvSpPr>
            <a:spLocks noGrp="1"/>
          </p:cNvSpPr>
          <p:nvPr>
            <p:ph type="dt" sz="half" idx="10"/>
          </p:nvPr>
        </p:nvSpPr>
        <p:spPr/>
        <p:txBody>
          <a:bodyPr/>
          <a:lstStyle/>
          <a:p>
            <a:fld id="{94D8B977-C55B-48E0-93B2-A629B1FD4E01}" type="datetimeFigureOut">
              <a:rPr lang="en-US" smtClean="0"/>
              <a:t>1/23/2023</a:t>
            </a:fld>
            <a:endParaRPr lang="en-US"/>
          </a:p>
        </p:txBody>
      </p:sp>
      <p:sp>
        <p:nvSpPr>
          <p:cNvPr id="5" name="Footer Placeholder 4">
            <a:extLst>
              <a:ext uri="{FF2B5EF4-FFF2-40B4-BE49-F238E27FC236}">
                <a16:creationId xmlns:a16="http://schemas.microsoft.com/office/drawing/2014/main" id="{E57472A6-8ABC-5932-7E75-513ED3E3D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C1D69-3D07-89EB-5603-95A47A26C539}"/>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602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0E1A-DB0B-C048-F42A-F71047BB07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CFEAEE-7D8D-1835-784A-0EB81E19AE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B5252B-F119-9138-4278-350B24C036D5}"/>
              </a:ext>
            </a:extLst>
          </p:cNvPr>
          <p:cNvSpPr>
            <a:spLocks noGrp="1"/>
          </p:cNvSpPr>
          <p:nvPr>
            <p:ph type="dt" sz="half" idx="10"/>
          </p:nvPr>
        </p:nvSpPr>
        <p:spPr/>
        <p:txBody>
          <a:bodyPr/>
          <a:lstStyle/>
          <a:p>
            <a:fld id="{94D8B977-C55B-48E0-93B2-A629B1FD4E01}" type="datetimeFigureOut">
              <a:rPr lang="en-US" smtClean="0"/>
              <a:t>1/23/2023</a:t>
            </a:fld>
            <a:endParaRPr lang="en-US"/>
          </a:p>
        </p:txBody>
      </p:sp>
      <p:sp>
        <p:nvSpPr>
          <p:cNvPr id="5" name="Footer Placeholder 4">
            <a:extLst>
              <a:ext uri="{FF2B5EF4-FFF2-40B4-BE49-F238E27FC236}">
                <a16:creationId xmlns:a16="http://schemas.microsoft.com/office/drawing/2014/main" id="{FD8E2368-EEFB-C3B9-BABE-4925976A33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3FC847-25D7-4E50-E32A-C2BF70C13FF1}"/>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3822447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CB3416-159E-73E0-39A7-C2BB3756A8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0DB80D-3C3F-06FB-97B7-F480B229A0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6184A0-B978-F923-0ED7-40B10ECCAECA}"/>
              </a:ext>
            </a:extLst>
          </p:cNvPr>
          <p:cNvSpPr>
            <a:spLocks noGrp="1"/>
          </p:cNvSpPr>
          <p:nvPr>
            <p:ph type="dt" sz="half" idx="10"/>
          </p:nvPr>
        </p:nvSpPr>
        <p:spPr/>
        <p:txBody>
          <a:bodyPr/>
          <a:lstStyle/>
          <a:p>
            <a:fld id="{94D8B977-C55B-48E0-93B2-A629B1FD4E01}" type="datetimeFigureOut">
              <a:rPr lang="en-US" smtClean="0"/>
              <a:t>1/23/2023</a:t>
            </a:fld>
            <a:endParaRPr lang="en-US"/>
          </a:p>
        </p:txBody>
      </p:sp>
      <p:sp>
        <p:nvSpPr>
          <p:cNvPr id="5" name="Footer Placeholder 4">
            <a:extLst>
              <a:ext uri="{FF2B5EF4-FFF2-40B4-BE49-F238E27FC236}">
                <a16:creationId xmlns:a16="http://schemas.microsoft.com/office/drawing/2014/main" id="{2DB214F4-4074-4FED-EE74-D98A1AAA7F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878840-0988-7C9F-D4C4-E7777BBB6A28}"/>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373845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0DB08-93E6-281C-5A4A-89FC309BE1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2CC793-CEB9-D6DE-D246-B0F375A4A7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35ADA4-D0A7-3F39-CEFB-AAA509FE39F5}"/>
              </a:ext>
            </a:extLst>
          </p:cNvPr>
          <p:cNvSpPr>
            <a:spLocks noGrp="1"/>
          </p:cNvSpPr>
          <p:nvPr>
            <p:ph type="dt" sz="half" idx="10"/>
          </p:nvPr>
        </p:nvSpPr>
        <p:spPr/>
        <p:txBody>
          <a:bodyPr/>
          <a:lstStyle/>
          <a:p>
            <a:fld id="{94D8B977-C55B-48E0-93B2-A629B1FD4E01}" type="datetimeFigureOut">
              <a:rPr lang="en-US" smtClean="0"/>
              <a:t>1/23/2023</a:t>
            </a:fld>
            <a:endParaRPr lang="en-US"/>
          </a:p>
        </p:txBody>
      </p:sp>
      <p:sp>
        <p:nvSpPr>
          <p:cNvPr id="5" name="Footer Placeholder 4">
            <a:extLst>
              <a:ext uri="{FF2B5EF4-FFF2-40B4-BE49-F238E27FC236}">
                <a16:creationId xmlns:a16="http://schemas.microsoft.com/office/drawing/2014/main" id="{1A2D4115-0A9E-393B-CF70-88F8EA886B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2504DB-8B0C-B1E8-0839-DCFA74E13282}"/>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3689378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92FAA-9262-C664-3A90-A64EF85F37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531D04-DDBE-8270-3046-2FDE91388F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A41CD9-E6F1-15C6-001B-4694E94A5D83}"/>
              </a:ext>
            </a:extLst>
          </p:cNvPr>
          <p:cNvSpPr>
            <a:spLocks noGrp="1"/>
          </p:cNvSpPr>
          <p:nvPr>
            <p:ph type="dt" sz="half" idx="10"/>
          </p:nvPr>
        </p:nvSpPr>
        <p:spPr/>
        <p:txBody>
          <a:bodyPr/>
          <a:lstStyle/>
          <a:p>
            <a:fld id="{94D8B977-C55B-48E0-93B2-A629B1FD4E01}" type="datetimeFigureOut">
              <a:rPr lang="en-US" smtClean="0"/>
              <a:t>1/23/2023</a:t>
            </a:fld>
            <a:endParaRPr lang="en-US"/>
          </a:p>
        </p:txBody>
      </p:sp>
      <p:sp>
        <p:nvSpPr>
          <p:cNvPr id="5" name="Footer Placeholder 4">
            <a:extLst>
              <a:ext uri="{FF2B5EF4-FFF2-40B4-BE49-F238E27FC236}">
                <a16:creationId xmlns:a16="http://schemas.microsoft.com/office/drawing/2014/main" id="{22C50005-B03F-20B0-D4E6-5F41189D66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728738-4A26-DE7F-2A7A-EC04CA8DA9C8}"/>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78190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E6F06-9BB6-1933-AB30-932F7AEA18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1D402D-A60C-2E6E-8BD4-6727A3754A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0D9DE5-B367-A1E8-8133-911670C318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DF5D52-A489-13F1-3C16-3D73C99ACD6D}"/>
              </a:ext>
            </a:extLst>
          </p:cNvPr>
          <p:cNvSpPr>
            <a:spLocks noGrp="1"/>
          </p:cNvSpPr>
          <p:nvPr>
            <p:ph type="dt" sz="half" idx="10"/>
          </p:nvPr>
        </p:nvSpPr>
        <p:spPr/>
        <p:txBody>
          <a:bodyPr/>
          <a:lstStyle/>
          <a:p>
            <a:fld id="{94D8B977-C55B-48E0-93B2-A629B1FD4E01}" type="datetimeFigureOut">
              <a:rPr lang="en-US" smtClean="0"/>
              <a:t>1/23/2023</a:t>
            </a:fld>
            <a:endParaRPr lang="en-US"/>
          </a:p>
        </p:txBody>
      </p:sp>
      <p:sp>
        <p:nvSpPr>
          <p:cNvPr id="6" name="Footer Placeholder 5">
            <a:extLst>
              <a:ext uri="{FF2B5EF4-FFF2-40B4-BE49-F238E27FC236}">
                <a16:creationId xmlns:a16="http://schemas.microsoft.com/office/drawing/2014/main" id="{F993A9BA-7543-B829-4259-4529FC6B5F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415F0D-CBA0-9CEF-CFE8-E97890D0DF72}"/>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2779562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158C-CC6E-D669-E167-20EF2CDA18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27E15C-AAB4-06AE-F5D1-B0608729D5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4B4E3B-4AD4-DAC4-066D-D730173857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482894-FAAE-0C7D-25A4-BEBFF6ECE3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207EC2-430D-D9F6-1E9B-2C8C16B0AD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5A84C5-9A7E-F703-9E10-C1F0760A1A9F}"/>
              </a:ext>
            </a:extLst>
          </p:cNvPr>
          <p:cNvSpPr>
            <a:spLocks noGrp="1"/>
          </p:cNvSpPr>
          <p:nvPr>
            <p:ph type="dt" sz="half" idx="10"/>
          </p:nvPr>
        </p:nvSpPr>
        <p:spPr/>
        <p:txBody>
          <a:bodyPr/>
          <a:lstStyle/>
          <a:p>
            <a:fld id="{94D8B977-C55B-48E0-93B2-A629B1FD4E01}" type="datetimeFigureOut">
              <a:rPr lang="en-US" smtClean="0"/>
              <a:t>1/23/2023</a:t>
            </a:fld>
            <a:endParaRPr lang="en-US"/>
          </a:p>
        </p:txBody>
      </p:sp>
      <p:sp>
        <p:nvSpPr>
          <p:cNvPr id="8" name="Footer Placeholder 7">
            <a:extLst>
              <a:ext uri="{FF2B5EF4-FFF2-40B4-BE49-F238E27FC236}">
                <a16:creationId xmlns:a16="http://schemas.microsoft.com/office/drawing/2014/main" id="{26C7416A-CC0E-E405-2502-5213B4A907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6E2167-21EB-1134-B5B0-3712B40017A7}"/>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287911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0865-6EBE-867D-8C71-E90909639C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4C7E8-7527-29B6-4071-CED6D52EB996}"/>
              </a:ext>
            </a:extLst>
          </p:cNvPr>
          <p:cNvSpPr>
            <a:spLocks noGrp="1"/>
          </p:cNvSpPr>
          <p:nvPr>
            <p:ph type="dt" sz="half" idx="10"/>
          </p:nvPr>
        </p:nvSpPr>
        <p:spPr/>
        <p:txBody>
          <a:bodyPr/>
          <a:lstStyle/>
          <a:p>
            <a:fld id="{94D8B977-C55B-48E0-93B2-A629B1FD4E01}" type="datetimeFigureOut">
              <a:rPr lang="en-US" smtClean="0"/>
              <a:t>1/23/2023</a:t>
            </a:fld>
            <a:endParaRPr lang="en-US"/>
          </a:p>
        </p:txBody>
      </p:sp>
      <p:sp>
        <p:nvSpPr>
          <p:cNvPr id="4" name="Footer Placeholder 3">
            <a:extLst>
              <a:ext uri="{FF2B5EF4-FFF2-40B4-BE49-F238E27FC236}">
                <a16:creationId xmlns:a16="http://schemas.microsoft.com/office/drawing/2014/main" id="{930EDFB7-CC6E-5EE9-AA3E-9DC6DCF4E0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1BE977-C5E7-BD71-0D19-E6FEFA8F7FD8}"/>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356095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DCCE3A-F29A-E8E1-CD91-40D5A445A8D1}"/>
              </a:ext>
            </a:extLst>
          </p:cNvPr>
          <p:cNvSpPr>
            <a:spLocks noGrp="1"/>
          </p:cNvSpPr>
          <p:nvPr>
            <p:ph type="dt" sz="half" idx="10"/>
          </p:nvPr>
        </p:nvSpPr>
        <p:spPr/>
        <p:txBody>
          <a:bodyPr/>
          <a:lstStyle/>
          <a:p>
            <a:fld id="{94D8B977-C55B-48E0-93B2-A629B1FD4E01}" type="datetimeFigureOut">
              <a:rPr lang="en-US" smtClean="0"/>
              <a:t>1/23/2023</a:t>
            </a:fld>
            <a:endParaRPr lang="en-US"/>
          </a:p>
        </p:txBody>
      </p:sp>
      <p:sp>
        <p:nvSpPr>
          <p:cNvPr id="3" name="Footer Placeholder 2">
            <a:extLst>
              <a:ext uri="{FF2B5EF4-FFF2-40B4-BE49-F238E27FC236}">
                <a16:creationId xmlns:a16="http://schemas.microsoft.com/office/drawing/2014/main" id="{8C3C653E-97D4-3D4F-8A05-2E5B8C64F5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8A467C-EB10-C854-BFC2-B29EC919BCBC}"/>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3114902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D1457-07DA-A6DC-58B6-8CEC7D551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CEC8D1-9107-521F-A664-C963625A09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F1343B-8865-933D-41E6-EC118C64FC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8F233C-52F7-899A-2069-4948EE23DE79}"/>
              </a:ext>
            </a:extLst>
          </p:cNvPr>
          <p:cNvSpPr>
            <a:spLocks noGrp="1"/>
          </p:cNvSpPr>
          <p:nvPr>
            <p:ph type="dt" sz="half" idx="10"/>
          </p:nvPr>
        </p:nvSpPr>
        <p:spPr/>
        <p:txBody>
          <a:bodyPr/>
          <a:lstStyle/>
          <a:p>
            <a:fld id="{94D8B977-C55B-48E0-93B2-A629B1FD4E01}" type="datetimeFigureOut">
              <a:rPr lang="en-US" smtClean="0"/>
              <a:t>1/23/2023</a:t>
            </a:fld>
            <a:endParaRPr lang="en-US"/>
          </a:p>
        </p:txBody>
      </p:sp>
      <p:sp>
        <p:nvSpPr>
          <p:cNvPr id="6" name="Footer Placeholder 5">
            <a:extLst>
              <a:ext uri="{FF2B5EF4-FFF2-40B4-BE49-F238E27FC236}">
                <a16:creationId xmlns:a16="http://schemas.microsoft.com/office/drawing/2014/main" id="{3A2CFA62-4FFD-80E7-A8DC-672CFA28BA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2BE15A-FE90-36CF-D956-96D124FEE450}"/>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1746149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094B1-1A2F-C974-899B-13D77BED91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E862D0-18E9-7591-1517-BFB904261B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9E690B-9C81-29AD-8842-50DA53BF5B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E60B60-310D-39A6-466B-74DE9091F180}"/>
              </a:ext>
            </a:extLst>
          </p:cNvPr>
          <p:cNvSpPr>
            <a:spLocks noGrp="1"/>
          </p:cNvSpPr>
          <p:nvPr>
            <p:ph type="dt" sz="half" idx="10"/>
          </p:nvPr>
        </p:nvSpPr>
        <p:spPr/>
        <p:txBody>
          <a:bodyPr/>
          <a:lstStyle/>
          <a:p>
            <a:fld id="{94D8B977-C55B-48E0-93B2-A629B1FD4E01}" type="datetimeFigureOut">
              <a:rPr lang="en-US" smtClean="0"/>
              <a:t>1/23/2023</a:t>
            </a:fld>
            <a:endParaRPr lang="en-US"/>
          </a:p>
        </p:txBody>
      </p:sp>
      <p:sp>
        <p:nvSpPr>
          <p:cNvPr id="6" name="Footer Placeholder 5">
            <a:extLst>
              <a:ext uri="{FF2B5EF4-FFF2-40B4-BE49-F238E27FC236}">
                <a16:creationId xmlns:a16="http://schemas.microsoft.com/office/drawing/2014/main" id="{945EBADB-E39F-6BAD-DA3C-33CD0FA5FD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98D228-A358-ACBE-2E32-15B5DDE03BC0}"/>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3169532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6A3F7C-3B65-AB76-3357-C8BCE99A9A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A2677E-179F-9287-D30C-F51FE01552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969DED-D9AF-6EDD-29CC-93AB416828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8B977-C55B-48E0-93B2-A629B1FD4E01}" type="datetimeFigureOut">
              <a:rPr lang="en-US" smtClean="0"/>
              <a:t>1/23/2023</a:t>
            </a:fld>
            <a:endParaRPr lang="en-US"/>
          </a:p>
        </p:txBody>
      </p:sp>
      <p:sp>
        <p:nvSpPr>
          <p:cNvPr id="5" name="Footer Placeholder 4">
            <a:extLst>
              <a:ext uri="{FF2B5EF4-FFF2-40B4-BE49-F238E27FC236}">
                <a16:creationId xmlns:a16="http://schemas.microsoft.com/office/drawing/2014/main" id="{919B266C-53E4-DF6E-BBB1-09D7B6874D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11ECB7-7D21-2972-818A-81812E59AA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B27F7-7060-4993-87F8-48E0E181163A}" type="slidenum">
              <a:rPr lang="en-US" smtClean="0"/>
              <a:t>‹#›</a:t>
            </a:fld>
            <a:endParaRPr lang="en-US"/>
          </a:p>
        </p:txBody>
      </p:sp>
    </p:spTree>
    <p:extLst>
      <p:ext uri="{BB962C8B-B14F-4D97-AF65-F5344CB8AC3E}">
        <p14:creationId xmlns:p14="http://schemas.microsoft.com/office/powerpoint/2010/main" val="61625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6E84F22-21F1-1300-E955-9185A3F1AF78}"/>
              </a:ext>
            </a:extLst>
          </p:cNvPr>
          <p:cNvSpPr txBox="1"/>
          <p:nvPr/>
        </p:nvSpPr>
        <p:spPr>
          <a:xfrm>
            <a:off x="1248967" y="1440873"/>
            <a:ext cx="9694064" cy="707886"/>
          </a:xfrm>
          <a:prstGeom prst="rect">
            <a:avLst/>
          </a:prstGeom>
          <a:noFill/>
        </p:spPr>
        <p:txBody>
          <a:bodyPr wrap="none" rtlCol="0">
            <a:spAutoFit/>
          </a:bodyPr>
          <a:lstStyle/>
          <a:p>
            <a:r>
              <a:rPr lang="en-US" sz="4000" dirty="0"/>
              <a:t>Being Reformed: Faith Seeking Understanding</a:t>
            </a:r>
          </a:p>
        </p:txBody>
      </p:sp>
      <p:sp>
        <p:nvSpPr>
          <p:cNvPr id="5" name="TextBox 4">
            <a:extLst>
              <a:ext uri="{FF2B5EF4-FFF2-40B4-BE49-F238E27FC236}">
                <a16:creationId xmlns:a16="http://schemas.microsoft.com/office/drawing/2014/main" id="{96C53A9A-9706-18D6-6A4D-FC44D056E9FB}"/>
              </a:ext>
            </a:extLst>
          </p:cNvPr>
          <p:cNvSpPr txBox="1"/>
          <p:nvPr/>
        </p:nvSpPr>
        <p:spPr>
          <a:xfrm>
            <a:off x="3016826" y="3075057"/>
            <a:ext cx="6158346" cy="707886"/>
          </a:xfrm>
          <a:prstGeom prst="rect">
            <a:avLst/>
          </a:prstGeom>
          <a:noFill/>
        </p:spPr>
        <p:txBody>
          <a:bodyPr wrap="square" rtlCol="0">
            <a:spAutoFit/>
          </a:bodyPr>
          <a:lstStyle/>
          <a:p>
            <a:r>
              <a:rPr lang="en-US" sz="4000" dirty="0"/>
              <a:t>The Church and Social Issues</a:t>
            </a:r>
          </a:p>
        </p:txBody>
      </p:sp>
      <p:sp>
        <p:nvSpPr>
          <p:cNvPr id="6" name="TextBox 5">
            <a:extLst>
              <a:ext uri="{FF2B5EF4-FFF2-40B4-BE49-F238E27FC236}">
                <a16:creationId xmlns:a16="http://schemas.microsoft.com/office/drawing/2014/main" id="{4200A751-D7FD-3923-FA80-A68B370290D3}"/>
              </a:ext>
            </a:extLst>
          </p:cNvPr>
          <p:cNvSpPr txBox="1"/>
          <p:nvPr/>
        </p:nvSpPr>
        <p:spPr>
          <a:xfrm>
            <a:off x="877456" y="4413678"/>
            <a:ext cx="9947564" cy="1323439"/>
          </a:xfrm>
          <a:prstGeom prst="rect">
            <a:avLst/>
          </a:prstGeom>
          <a:noFill/>
        </p:spPr>
        <p:txBody>
          <a:bodyPr wrap="square" rtlCol="0">
            <a:spAutoFit/>
          </a:bodyPr>
          <a:lstStyle/>
          <a:p>
            <a:pPr algn="ctr"/>
            <a:r>
              <a:rPr lang="en-US" sz="4000" dirty="0"/>
              <a:t>Lesson 3 Practicing Public Life: How Christians Engage Social Issues</a:t>
            </a:r>
          </a:p>
        </p:txBody>
      </p:sp>
    </p:spTree>
    <p:extLst>
      <p:ext uri="{BB962C8B-B14F-4D97-AF65-F5344CB8AC3E}">
        <p14:creationId xmlns:p14="http://schemas.microsoft.com/office/powerpoint/2010/main" val="1373374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DFFC43-B19E-05A4-BE84-6A1C05F963CB}"/>
              </a:ext>
            </a:extLst>
          </p:cNvPr>
          <p:cNvSpPr txBox="1"/>
          <p:nvPr/>
        </p:nvSpPr>
        <p:spPr>
          <a:xfrm>
            <a:off x="1886029" y="1777073"/>
            <a:ext cx="8419941" cy="3303853"/>
          </a:xfrm>
          <a:prstGeom prst="rect">
            <a:avLst/>
          </a:prstGeom>
          <a:noFill/>
        </p:spPr>
        <p:txBody>
          <a:bodyPr wrap="square" rtlCol="0">
            <a:spAutoFit/>
          </a:bodyPr>
          <a:lstStyle/>
          <a:p>
            <a:pPr marL="0" marR="0" algn="ctr">
              <a:lnSpc>
                <a:spcPct val="107000"/>
              </a:lnSpc>
              <a:spcBef>
                <a:spcPts val="0"/>
              </a:spcBef>
              <a:spcAft>
                <a:spcPts val="800"/>
              </a:spcAft>
            </a:pPr>
            <a:r>
              <a:rPr lang="en-US" sz="2400" dirty="0">
                <a:solidFill>
                  <a:srgbClr val="242424"/>
                </a:solidFill>
                <a:effectLst/>
                <a:latin typeface="Segoe UI" panose="020B0502040204020203" pitchFamily="34" charset="0"/>
                <a:ea typeface="Calibri" panose="020F0502020204030204" pitchFamily="34" charset="0"/>
                <a:cs typeface="Times New Roman" panose="02020603050405020304" pitchFamily="18" charset="0"/>
              </a:rPr>
              <a:t>John 14:15-17</a:t>
            </a:r>
          </a:p>
          <a:p>
            <a:pPr marL="0" marR="0" algn="ctr">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solidFill>
                  <a:srgbClr val="242424"/>
                </a:solidFill>
                <a:effectLst/>
                <a:latin typeface="Segoe UI" panose="020B0502040204020203" pitchFamily="34" charset="0"/>
                <a:ea typeface="Calibri" panose="020F0502020204030204" pitchFamily="34" charset="0"/>
              </a:rPr>
              <a:t>“If you love Me, you will keep My commandments. I will ask the Father, and He will give you another Helper, that He may be with you forever; that is the Spirit of truth, whom the world cannot receive, because it does not see Him or know Him, but you know Him because He abides with you and will be in you.”</a:t>
            </a:r>
            <a:endParaRPr lang="en-US" sz="2400" dirty="0"/>
          </a:p>
        </p:txBody>
      </p:sp>
    </p:spTree>
    <p:extLst>
      <p:ext uri="{BB962C8B-B14F-4D97-AF65-F5344CB8AC3E}">
        <p14:creationId xmlns:p14="http://schemas.microsoft.com/office/powerpoint/2010/main" val="1516719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F9FE99-CEAC-9443-377D-7BA05A2BD09B}"/>
              </a:ext>
            </a:extLst>
          </p:cNvPr>
          <p:cNvSpPr txBox="1"/>
          <p:nvPr/>
        </p:nvSpPr>
        <p:spPr>
          <a:xfrm>
            <a:off x="4028157" y="840509"/>
            <a:ext cx="4135684" cy="646331"/>
          </a:xfrm>
          <a:prstGeom prst="rect">
            <a:avLst/>
          </a:prstGeom>
          <a:noFill/>
        </p:spPr>
        <p:txBody>
          <a:bodyPr wrap="none" rtlCol="0">
            <a:spAutoFit/>
          </a:bodyPr>
          <a:lstStyle/>
          <a:p>
            <a:r>
              <a:rPr lang="en-US" sz="3600" dirty="0"/>
              <a:t>Discussion Questions</a:t>
            </a:r>
          </a:p>
        </p:txBody>
      </p:sp>
      <p:sp>
        <p:nvSpPr>
          <p:cNvPr id="3" name="TextBox 2">
            <a:extLst>
              <a:ext uri="{FF2B5EF4-FFF2-40B4-BE49-F238E27FC236}">
                <a16:creationId xmlns:a16="http://schemas.microsoft.com/office/drawing/2014/main" id="{D6D5B2B0-4667-35E3-18C0-72E6DF33E574}"/>
              </a:ext>
            </a:extLst>
          </p:cNvPr>
          <p:cNvSpPr txBox="1"/>
          <p:nvPr/>
        </p:nvSpPr>
        <p:spPr>
          <a:xfrm>
            <a:off x="2018145" y="2105890"/>
            <a:ext cx="8155709"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a:t>Are you or others in the congregation involved in political advocacy?  In what ways?</a:t>
            </a:r>
          </a:p>
          <a:p>
            <a:endParaRPr lang="en-US" sz="2400" dirty="0"/>
          </a:p>
          <a:p>
            <a:pPr marL="342900" indent="-342900">
              <a:buFont typeface="Arial" panose="020B0604020202020204" pitchFamily="34" charset="0"/>
              <a:buChar char="•"/>
            </a:pPr>
            <a:r>
              <a:rPr lang="en-US" sz="2400" dirty="0"/>
              <a:t>How do you understand your ministry of advocacy?</a:t>
            </a:r>
          </a:p>
          <a:p>
            <a:endParaRPr lang="en-US" sz="2400" dirty="0"/>
          </a:p>
          <a:p>
            <a:pPr marL="342900" indent="-342900">
              <a:buFont typeface="Arial" panose="020B0604020202020204" pitchFamily="34" charset="0"/>
              <a:buChar char="•"/>
            </a:pPr>
            <a:r>
              <a:rPr lang="en-US" sz="2400" dirty="0"/>
              <a:t>What are some ways others can be engaged in political advocacy?</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What critical need cries out for our advocacy?</a:t>
            </a:r>
          </a:p>
        </p:txBody>
      </p:sp>
    </p:spTree>
    <p:extLst>
      <p:ext uri="{BB962C8B-B14F-4D97-AF65-F5344CB8AC3E}">
        <p14:creationId xmlns:p14="http://schemas.microsoft.com/office/powerpoint/2010/main" val="1237254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6E838B-F259-4BEF-2578-471EE2F5D01D}"/>
              </a:ext>
            </a:extLst>
          </p:cNvPr>
          <p:cNvSpPr txBox="1"/>
          <p:nvPr/>
        </p:nvSpPr>
        <p:spPr>
          <a:xfrm>
            <a:off x="1971963" y="1536174"/>
            <a:ext cx="8248073" cy="4062651"/>
          </a:xfrm>
          <a:prstGeom prst="rect">
            <a:avLst/>
          </a:prstGeom>
          <a:noFill/>
        </p:spPr>
        <p:txBody>
          <a:bodyPr wrap="square" rtlCol="0">
            <a:spAutoFit/>
          </a:bodyPr>
          <a:lstStyle/>
          <a:p>
            <a:pPr algn="ctr"/>
            <a:r>
              <a:rPr lang="en-US" sz="3600" dirty="0"/>
              <a:t>Break Into Two Groups</a:t>
            </a:r>
          </a:p>
          <a:p>
            <a:pPr algn="ctr"/>
            <a:r>
              <a:rPr lang="en-US" dirty="0"/>
              <a:t>(Think, Pair, Share)</a:t>
            </a:r>
          </a:p>
          <a:p>
            <a:pPr algn="ctr"/>
            <a:r>
              <a:rPr lang="en-US" sz="3600" dirty="0"/>
              <a:t> </a:t>
            </a:r>
          </a:p>
          <a:p>
            <a:r>
              <a:rPr lang="en-US" sz="2400" dirty="0"/>
              <a:t>Group A will read and take notes. Bible verse Matthew 12:1-14 and “The Church Stands: Protest Practices” </a:t>
            </a:r>
          </a:p>
          <a:p>
            <a:endParaRPr lang="en-US" sz="2400" dirty="0"/>
          </a:p>
          <a:p>
            <a:endParaRPr lang="en-US" sz="2400" dirty="0"/>
          </a:p>
          <a:p>
            <a:endParaRPr lang="en-US" sz="2400" dirty="0"/>
          </a:p>
          <a:p>
            <a:r>
              <a:rPr lang="en-US" sz="2400" dirty="0"/>
              <a:t>Group B will read and take notes. Bible verse 1 Corinthians 8:4-13 and “ The Church’s Stewardship: Economic Practices” </a:t>
            </a:r>
          </a:p>
        </p:txBody>
      </p:sp>
    </p:spTree>
    <p:extLst>
      <p:ext uri="{BB962C8B-B14F-4D97-AF65-F5344CB8AC3E}">
        <p14:creationId xmlns:p14="http://schemas.microsoft.com/office/powerpoint/2010/main" val="2238685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1B283F-CAFD-BE76-B825-76E900A9CE41}"/>
              </a:ext>
            </a:extLst>
          </p:cNvPr>
          <p:cNvSpPr txBox="1"/>
          <p:nvPr/>
        </p:nvSpPr>
        <p:spPr>
          <a:xfrm>
            <a:off x="4964985" y="2782669"/>
            <a:ext cx="2262029" cy="646331"/>
          </a:xfrm>
          <a:prstGeom prst="rect">
            <a:avLst/>
          </a:prstGeom>
          <a:noFill/>
        </p:spPr>
        <p:txBody>
          <a:bodyPr wrap="none" rtlCol="0">
            <a:spAutoFit/>
          </a:bodyPr>
          <a:lstStyle/>
          <a:p>
            <a:r>
              <a:rPr lang="en-US" sz="3600" dirty="0"/>
              <a:t>Report Out</a:t>
            </a:r>
          </a:p>
        </p:txBody>
      </p:sp>
    </p:spTree>
    <p:extLst>
      <p:ext uri="{BB962C8B-B14F-4D97-AF65-F5344CB8AC3E}">
        <p14:creationId xmlns:p14="http://schemas.microsoft.com/office/powerpoint/2010/main" val="2270256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C6A451-A37A-639C-BB02-A874120C507A}"/>
              </a:ext>
            </a:extLst>
          </p:cNvPr>
          <p:cNvSpPr txBox="1"/>
          <p:nvPr/>
        </p:nvSpPr>
        <p:spPr>
          <a:xfrm>
            <a:off x="3680691" y="1720840"/>
            <a:ext cx="4830618" cy="3785652"/>
          </a:xfrm>
          <a:prstGeom prst="rect">
            <a:avLst/>
          </a:prstGeom>
          <a:noFill/>
        </p:spPr>
        <p:txBody>
          <a:bodyPr wrap="square" rtlCol="0">
            <a:spAutoFit/>
          </a:bodyPr>
          <a:lstStyle/>
          <a:p>
            <a:r>
              <a:rPr lang="en-US" sz="2400" dirty="0"/>
              <a:t>Write one small way, one small step (one per sticky note) to engage in social issues. As many as you can in 1 min.</a:t>
            </a:r>
          </a:p>
          <a:p>
            <a:endParaRPr lang="en-US" sz="2400" dirty="0"/>
          </a:p>
          <a:p>
            <a:r>
              <a:rPr lang="en-US" sz="2400" dirty="0"/>
              <a:t>Place your sticky notes a pilar up front.</a:t>
            </a:r>
          </a:p>
          <a:p>
            <a:endParaRPr lang="en-US" sz="2400" dirty="0"/>
          </a:p>
          <a:p>
            <a:r>
              <a:rPr lang="en-US" sz="2400" dirty="0"/>
              <a:t>Take a gallery walk to read the sticky notes.</a:t>
            </a:r>
          </a:p>
        </p:txBody>
      </p:sp>
    </p:spTree>
    <p:extLst>
      <p:ext uri="{BB962C8B-B14F-4D97-AF65-F5344CB8AC3E}">
        <p14:creationId xmlns:p14="http://schemas.microsoft.com/office/powerpoint/2010/main" val="856267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CBB221-585B-0C97-D855-2AF7913BCCCB}"/>
              </a:ext>
            </a:extLst>
          </p:cNvPr>
          <p:cNvSpPr txBox="1"/>
          <p:nvPr/>
        </p:nvSpPr>
        <p:spPr>
          <a:xfrm>
            <a:off x="1750291" y="625828"/>
            <a:ext cx="8691418" cy="658835"/>
          </a:xfrm>
          <a:prstGeom prst="rect">
            <a:avLst/>
          </a:prstGeom>
          <a:noFill/>
        </p:spPr>
        <p:txBody>
          <a:bodyPr wrap="square" rtlCol="0">
            <a:spAutoFit/>
          </a:bodyPr>
          <a:lstStyle/>
          <a:p>
            <a:pPr marL="0" marR="0" algn="ctr">
              <a:lnSpc>
                <a:spcPct val="107000"/>
              </a:lnSpc>
              <a:spcBef>
                <a:spcPts val="0"/>
              </a:spcBef>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Lesson 1 Recap:</a:t>
            </a:r>
          </a:p>
        </p:txBody>
      </p:sp>
      <p:sp>
        <p:nvSpPr>
          <p:cNvPr id="3" name="TextBox 2">
            <a:extLst>
              <a:ext uri="{FF2B5EF4-FFF2-40B4-BE49-F238E27FC236}">
                <a16:creationId xmlns:a16="http://schemas.microsoft.com/office/drawing/2014/main" id="{EAC6D61A-B76D-8479-DCF1-704B6EE2AB00}"/>
              </a:ext>
            </a:extLst>
          </p:cNvPr>
          <p:cNvSpPr txBox="1"/>
          <p:nvPr/>
        </p:nvSpPr>
        <p:spPr>
          <a:xfrm>
            <a:off x="1937327" y="1967346"/>
            <a:ext cx="8317345" cy="3733971"/>
          </a:xfrm>
          <a:prstGeom prst="rect">
            <a:avLst/>
          </a:prstGeom>
          <a:noFill/>
        </p:spPr>
        <p:txBody>
          <a:bodyPr wrap="square" rtlCol="0">
            <a:spAutoFit/>
          </a:bodyPr>
          <a:lstStyle/>
          <a:p>
            <a:pPr marL="0" marR="0" algn="ctr">
              <a:lnSpc>
                <a:spcPct val="107000"/>
              </a:lnSpc>
              <a:spcBef>
                <a:spcPts val="0"/>
              </a:spcBef>
              <a:spcAft>
                <a:spcPts val="800"/>
              </a:spcAft>
              <a:tabLst>
                <a:tab pos="85725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On the Promotion of Social Righteousness: What does the Church Have to Do with Social Issues?</a:t>
            </a:r>
          </a:p>
          <a:p>
            <a:pPr marL="342900" marR="0" lvl="0" indent="-342900">
              <a:lnSpc>
                <a:spcPct val="107000"/>
              </a:lnSpc>
              <a:spcBef>
                <a:spcPts val="0"/>
              </a:spcBef>
              <a:spcAft>
                <a:spcPts val="0"/>
              </a:spcAft>
              <a:buFont typeface="Symbol" panose="05050102010706020507" pitchFamily="18" charset="2"/>
              <a:buChar char=""/>
              <a:tabLst>
                <a:tab pos="85725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Bible Verses referenced: Isaiah 61:1, Amos 5:14-15, 21-24, Isaiah 1:15-18, Isaiah 10:1-3, Isaiah 42:5-9, Isaiah 61:1-3, Jeremiah 22:1-5, Jeremiah 22:13-16</a:t>
            </a:r>
          </a:p>
          <a:p>
            <a:pPr marL="342900" marR="0" lvl="0" indent="-342900">
              <a:lnSpc>
                <a:spcPct val="107000"/>
              </a:lnSpc>
              <a:spcBef>
                <a:spcPts val="0"/>
              </a:spcBef>
              <a:spcAft>
                <a:spcPts val="0"/>
              </a:spcAft>
              <a:buFont typeface="Symbol" panose="05050102010706020507" pitchFamily="18" charset="2"/>
              <a:buChar char=""/>
              <a:tabLst>
                <a:tab pos="85725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Confession of Belhar and Confession of 1967 from the Book of Confessions PCUSA</a:t>
            </a:r>
          </a:p>
          <a:p>
            <a:pPr marL="342900" marR="0" lvl="0" indent="-342900">
              <a:lnSpc>
                <a:spcPct val="107000"/>
              </a:lnSpc>
              <a:spcBef>
                <a:spcPts val="0"/>
              </a:spcBef>
              <a:spcAft>
                <a:spcPts val="800"/>
              </a:spcAft>
              <a:buFont typeface="Symbol" panose="05050102010706020507" pitchFamily="18" charset="2"/>
              <a:buChar char=""/>
              <a:tabLst>
                <a:tab pos="85725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Main point “Do justice, love kindness and walk humbly with your God.”</a:t>
            </a:r>
          </a:p>
        </p:txBody>
      </p:sp>
    </p:spTree>
    <p:extLst>
      <p:ext uri="{BB962C8B-B14F-4D97-AF65-F5344CB8AC3E}">
        <p14:creationId xmlns:p14="http://schemas.microsoft.com/office/powerpoint/2010/main" val="1039547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CBB221-585B-0C97-D855-2AF7913BCCCB}"/>
              </a:ext>
            </a:extLst>
          </p:cNvPr>
          <p:cNvSpPr txBox="1"/>
          <p:nvPr/>
        </p:nvSpPr>
        <p:spPr>
          <a:xfrm>
            <a:off x="1750291" y="625828"/>
            <a:ext cx="8691418" cy="658835"/>
          </a:xfrm>
          <a:prstGeom prst="rect">
            <a:avLst/>
          </a:prstGeom>
          <a:noFill/>
        </p:spPr>
        <p:txBody>
          <a:bodyPr wrap="square" rtlCol="0">
            <a:spAutoFit/>
          </a:bodyPr>
          <a:lstStyle/>
          <a:p>
            <a:pPr marL="0" marR="0" algn="ctr">
              <a:lnSpc>
                <a:spcPct val="107000"/>
              </a:lnSpc>
              <a:spcBef>
                <a:spcPts val="0"/>
              </a:spcBef>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Lesson 2 Recap:</a:t>
            </a:r>
          </a:p>
        </p:txBody>
      </p:sp>
      <p:sp>
        <p:nvSpPr>
          <p:cNvPr id="3" name="TextBox 2">
            <a:extLst>
              <a:ext uri="{FF2B5EF4-FFF2-40B4-BE49-F238E27FC236}">
                <a16:creationId xmlns:a16="http://schemas.microsoft.com/office/drawing/2014/main" id="{EAC6D61A-B76D-8479-DCF1-704B6EE2AB00}"/>
              </a:ext>
            </a:extLst>
          </p:cNvPr>
          <p:cNvSpPr txBox="1"/>
          <p:nvPr/>
        </p:nvSpPr>
        <p:spPr>
          <a:xfrm>
            <a:off x="1937327" y="1967346"/>
            <a:ext cx="8317345" cy="4524315"/>
          </a:xfrm>
          <a:prstGeom prst="rect">
            <a:avLst/>
          </a:prstGeom>
          <a:noFill/>
        </p:spPr>
        <p:txBody>
          <a:bodyPr wrap="square" rtlCol="0">
            <a:spAutoFit/>
          </a:bodyPr>
          <a:lstStyle/>
          <a:p>
            <a:pPr marL="0" marR="0" algn="ctr">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Discipleship in the Public Sphere: Shaping Christian Identity and Vocation</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Bible Verses referenced; Galatians 3:26-28, Romans 12:1-2, 9-18</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First Presbyterian Church’s Mission Statement/Vision</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First Presbyterian Church’s Logo</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Main point “In our baptisms we are commissioned to follow Jesus and to continue his earthly ministry. In our servanthood, Jesus leads us into the whole world, which encompasses the social, political, and economic spheres. God strengthens and transforms us to engage faithfully in these spheres.”</a:t>
            </a:r>
          </a:p>
        </p:txBody>
      </p:sp>
    </p:spTree>
    <p:extLst>
      <p:ext uri="{BB962C8B-B14F-4D97-AF65-F5344CB8AC3E}">
        <p14:creationId xmlns:p14="http://schemas.microsoft.com/office/powerpoint/2010/main" val="2244992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398AD6-7666-9CEC-2721-9D7D8E57FC02}"/>
              </a:ext>
            </a:extLst>
          </p:cNvPr>
          <p:cNvSpPr txBox="1"/>
          <p:nvPr/>
        </p:nvSpPr>
        <p:spPr>
          <a:xfrm>
            <a:off x="3048000" y="1427078"/>
            <a:ext cx="6096000" cy="646331"/>
          </a:xfrm>
          <a:prstGeom prst="rect">
            <a:avLst/>
          </a:prstGeom>
          <a:noFill/>
        </p:spPr>
        <p:txBody>
          <a:bodyPr wrap="square">
            <a:spAutoFit/>
          </a:bodyPr>
          <a:lstStyle/>
          <a:p>
            <a:pPr algn="ctr"/>
            <a:r>
              <a:rPr lang="en" sz="3600" dirty="0"/>
              <a:t>Matthew 25 Church Recap</a:t>
            </a:r>
            <a:endParaRPr lang="en-US" sz="3600" dirty="0"/>
          </a:p>
        </p:txBody>
      </p:sp>
      <p:sp>
        <p:nvSpPr>
          <p:cNvPr id="5" name="TextBox 4">
            <a:extLst>
              <a:ext uri="{FF2B5EF4-FFF2-40B4-BE49-F238E27FC236}">
                <a16:creationId xmlns:a16="http://schemas.microsoft.com/office/drawing/2014/main" id="{73DBFBEC-BBD9-97B3-B188-58B56CDC4D94}"/>
              </a:ext>
            </a:extLst>
          </p:cNvPr>
          <p:cNvSpPr txBox="1"/>
          <p:nvPr/>
        </p:nvSpPr>
        <p:spPr>
          <a:xfrm>
            <a:off x="3749963" y="2919491"/>
            <a:ext cx="6096000" cy="1938992"/>
          </a:xfrm>
          <a:prstGeom prst="rect">
            <a:avLst/>
          </a:prstGeom>
          <a:noFill/>
        </p:spPr>
        <p:txBody>
          <a:bodyPr wrap="square">
            <a:spAutoFit/>
          </a:bodyPr>
          <a:lstStyle/>
          <a:p>
            <a:pPr marL="457200" lvl="0" indent="-374650" algn="l" rtl="0">
              <a:spcBef>
                <a:spcPts val="0"/>
              </a:spcBef>
              <a:spcAft>
                <a:spcPts val="0"/>
              </a:spcAft>
              <a:buSzPts val="2300"/>
              <a:buChar char="●"/>
            </a:pPr>
            <a:r>
              <a:rPr lang="en-US" sz="2400" dirty="0"/>
              <a:t>Dismantling Structural Racism</a:t>
            </a:r>
          </a:p>
          <a:p>
            <a:pPr marL="0" lvl="0" indent="0" algn="l" rtl="0">
              <a:spcBef>
                <a:spcPts val="0"/>
              </a:spcBef>
              <a:spcAft>
                <a:spcPts val="0"/>
              </a:spcAft>
              <a:buNone/>
            </a:pPr>
            <a:endParaRPr lang="en-US" sz="2400" dirty="0"/>
          </a:p>
          <a:p>
            <a:pPr marL="457200" lvl="0" indent="-374650" algn="l" rtl="0">
              <a:spcBef>
                <a:spcPts val="0"/>
              </a:spcBef>
              <a:spcAft>
                <a:spcPts val="0"/>
              </a:spcAft>
              <a:buSzPts val="2300"/>
              <a:buChar char="●"/>
            </a:pPr>
            <a:r>
              <a:rPr lang="en-US" sz="2400" dirty="0"/>
              <a:t>Eradicating Systemic Poverty</a:t>
            </a:r>
          </a:p>
          <a:p>
            <a:pPr marL="0" lvl="0" indent="0" algn="l" rtl="0">
              <a:spcBef>
                <a:spcPts val="0"/>
              </a:spcBef>
              <a:spcAft>
                <a:spcPts val="0"/>
              </a:spcAft>
              <a:buNone/>
            </a:pPr>
            <a:endParaRPr lang="en-US" sz="2400" dirty="0"/>
          </a:p>
          <a:p>
            <a:pPr marL="457200" lvl="0" indent="-374650" algn="l" rtl="0">
              <a:spcBef>
                <a:spcPts val="0"/>
              </a:spcBef>
              <a:spcAft>
                <a:spcPts val="0"/>
              </a:spcAft>
              <a:buSzPts val="2300"/>
              <a:buChar char="●"/>
            </a:pPr>
            <a:r>
              <a:rPr lang="en-US" sz="2400" dirty="0"/>
              <a:t>Building Congregational Vitality</a:t>
            </a:r>
          </a:p>
        </p:txBody>
      </p:sp>
    </p:spTree>
    <p:extLst>
      <p:ext uri="{BB962C8B-B14F-4D97-AF65-F5344CB8AC3E}">
        <p14:creationId xmlns:p14="http://schemas.microsoft.com/office/powerpoint/2010/main" val="2996277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7E352-A47E-3627-3B16-3733BFD68CDE}"/>
              </a:ext>
            </a:extLst>
          </p:cNvPr>
          <p:cNvSpPr>
            <a:spLocks noGrp="1"/>
          </p:cNvSpPr>
          <p:nvPr>
            <p:ph type="title"/>
          </p:nvPr>
        </p:nvSpPr>
        <p:spPr/>
        <p:txBody>
          <a:bodyPr/>
          <a:lstStyle/>
          <a:p>
            <a:pPr algn="ctr"/>
            <a:r>
              <a:rPr lang="en-US" dirty="0"/>
              <a:t>Lesson 3</a:t>
            </a:r>
          </a:p>
        </p:txBody>
      </p:sp>
      <p:sp>
        <p:nvSpPr>
          <p:cNvPr id="3" name="Content Placeholder 2">
            <a:extLst>
              <a:ext uri="{FF2B5EF4-FFF2-40B4-BE49-F238E27FC236}">
                <a16:creationId xmlns:a16="http://schemas.microsoft.com/office/drawing/2014/main" id="{EDE5726D-E339-02EA-C756-5A415321EAF9}"/>
              </a:ext>
            </a:extLst>
          </p:cNvPr>
          <p:cNvSpPr>
            <a:spLocks noGrp="1"/>
          </p:cNvSpPr>
          <p:nvPr>
            <p:ph idx="1"/>
          </p:nvPr>
        </p:nvSpPr>
        <p:spPr>
          <a:xfrm>
            <a:off x="1836882" y="2078904"/>
            <a:ext cx="8518236" cy="2700192"/>
          </a:xfrm>
        </p:spPr>
        <p:txBody>
          <a:bodyPr>
            <a:normAutofit lnSpcReduction="10000"/>
          </a:bodyPr>
          <a:lstStyle/>
          <a:p>
            <a:pPr marL="0" marR="0" indent="0" algn="ctr">
              <a:lnSpc>
                <a:spcPct val="107000"/>
              </a:lnSpc>
              <a:spcBef>
                <a:spcPts val="0"/>
              </a:spcBef>
              <a:spcAft>
                <a:spcPts val="800"/>
              </a:spcAft>
              <a:buNone/>
            </a:pPr>
            <a:r>
              <a:rPr lang="en-US" sz="2400" dirty="0">
                <a:solidFill>
                  <a:srgbClr val="242424"/>
                </a:solidFill>
                <a:effectLst/>
                <a:latin typeface="Segoe UI" panose="020B0502040204020203" pitchFamily="34" charset="0"/>
                <a:ea typeface="Calibri" panose="020F0502020204030204" pitchFamily="34" charset="0"/>
                <a:cs typeface="Times New Roman" panose="02020603050405020304" pitchFamily="18" charset="0"/>
              </a:rPr>
              <a:t>Psalms 146: 5-7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solidFill>
                <a:srgbClr val="242424"/>
              </a:solidFill>
              <a:effectLst/>
              <a:latin typeface="Segoe UI" panose="020B0502040204020203" pitchFamily="34" charset="0"/>
              <a:ea typeface="Calibri" panose="020F0502020204030204" pitchFamily="34" charset="0"/>
            </a:endParaRPr>
          </a:p>
          <a:p>
            <a:pPr marL="0" indent="0">
              <a:buNone/>
            </a:pPr>
            <a:r>
              <a:rPr lang="en-US" sz="2400" dirty="0">
                <a:solidFill>
                  <a:srgbClr val="242424"/>
                </a:solidFill>
                <a:effectLst/>
                <a:latin typeface="Segoe UI" panose="020B0502040204020203" pitchFamily="34" charset="0"/>
                <a:ea typeface="Calibri" panose="020F0502020204030204" pitchFamily="34" charset="0"/>
              </a:rPr>
              <a:t>“How blessed is he whose help is the God of Jacob, Whose hope is in the Lord his God, Who made heaven and earth, The sea and all that is in them; Who keeps faith forever; Who executes justice for the oppressed; Who gives food to the hungry. The Lord sets the prisoners free.”</a:t>
            </a:r>
            <a:endParaRPr lang="en-US" sz="2400" dirty="0"/>
          </a:p>
        </p:txBody>
      </p:sp>
    </p:spTree>
    <p:extLst>
      <p:ext uri="{BB962C8B-B14F-4D97-AF65-F5344CB8AC3E}">
        <p14:creationId xmlns:p14="http://schemas.microsoft.com/office/powerpoint/2010/main" val="277595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D10A59-604E-D5BF-3F7F-376E3707AEEF}"/>
              </a:ext>
            </a:extLst>
          </p:cNvPr>
          <p:cNvSpPr txBox="1"/>
          <p:nvPr/>
        </p:nvSpPr>
        <p:spPr>
          <a:xfrm>
            <a:off x="1983835" y="1099127"/>
            <a:ext cx="8224329" cy="3323987"/>
          </a:xfrm>
          <a:prstGeom prst="rect">
            <a:avLst/>
          </a:prstGeom>
          <a:noFill/>
        </p:spPr>
        <p:txBody>
          <a:bodyPr wrap="square" rtlCol="0">
            <a:spAutoFit/>
          </a:bodyPr>
          <a:lstStyle/>
          <a:p>
            <a:pPr algn="ctr"/>
            <a:r>
              <a:rPr lang="en-US" sz="3600" dirty="0"/>
              <a:t>Summary of the Introduction to Lesson 3</a:t>
            </a:r>
          </a:p>
          <a:p>
            <a:pPr algn="ctr"/>
            <a:endParaRPr lang="en-US" sz="3600" dirty="0"/>
          </a:p>
          <a:p>
            <a:r>
              <a:rPr lang="en-US" sz="2400" dirty="0"/>
              <a:t>We stumble along together in social witness, alone and in small and large groups – making mistakes, encountering conflict, navigating disagreement, and wondering whether we’ve done the right thing – and this is the calling to the church. Given these inevitabilities, how do we know when we are practicing well?</a:t>
            </a:r>
          </a:p>
          <a:p>
            <a:endParaRPr lang="en-US" dirty="0"/>
          </a:p>
        </p:txBody>
      </p:sp>
    </p:spTree>
    <p:extLst>
      <p:ext uri="{BB962C8B-B14F-4D97-AF65-F5344CB8AC3E}">
        <p14:creationId xmlns:p14="http://schemas.microsoft.com/office/powerpoint/2010/main" val="46156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E6A5D7-32B5-9DA7-8E9B-275395475422}"/>
              </a:ext>
            </a:extLst>
          </p:cNvPr>
          <p:cNvSpPr txBox="1"/>
          <p:nvPr/>
        </p:nvSpPr>
        <p:spPr>
          <a:xfrm>
            <a:off x="4028158" y="969818"/>
            <a:ext cx="4135684" cy="646331"/>
          </a:xfrm>
          <a:prstGeom prst="rect">
            <a:avLst/>
          </a:prstGeom>
          <a:noFill/>
        </p:spPr>
        <p:txBody>
          <a:bodyPr wrap="none" rtlCol="0">
            <a:spAutoFit/>
          </a:bodyPr>
          <a:lstStyle/>
          <a:p>
            <a:r>
              <a:rPr lang="en-US" sz="3600" dirty="0"/>
              <a:t>Discussion Questions</a:t>
            </a:r>
          </a:p>
        </p:txBody>
      </p:sp>
      <p:sp>
        <p:nvSpPr>
          <p:cNvPr id="3" name="TextBox 2">
            <a:extLst>
              <a:ext uri="{FF2B5EF4-FFF2-40B4-BE49-F238E27FC236}">
                <a16:creationId xmlns:a16="http://schemas.microsoft.com/office/drawing/2014/main" id="{04C3F1A6-13A0-7D7F-A3E9-B13416C4498C}"/>
              </a:ext>
            </a:extLst>
          </p:cNvPr>
          <p:cNvSpPr txBox="1"/>
          <p:nvPr/>
        </p:nvSpPr>
        <p:spPr>
          <a:xfrm>
            <a:off x="2018145" y="2336800"/>
            <a:ext cx="8155709"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a:t>What do you think have been some of our mistakes, disagreements, and conflicts over the years?</a:t>
            </a:r>
          </a:p>
          <a:p>
            <a:endParaRPr lang="en-US" sz="2400" dirty="0"/>
          </a:p>
          <a:p>
            <a:pPr marL="342900" indent="-342900">
              <a:buFont typeface="Arial" panose="020B0604020202020204" pitchFamily="34" charset="0"/>
              <a:buChar char="•"/>
            </a:pPr>
            <a:r>
              <a:rPr lang="en-US" sz="2400" dirty="0"/>
              <a:t>What have been some of our successes as faithful disciples?</a:t>
            </a:r>
          </a:p>
          <a:p>
            <a:endParaRPr lang="en-US" sz="2400" dirty="0"/>
          </a:p>
          <a:p>
            <a:pPr marL="342900" indent="-342900">
              <a:buFont typeface="Arial" panose="020B0604020202020204" pitchFamily="34" charset="0"/>
              <a:buChar char="•"/>
            </a:pPr>
            <a:r>
              <a:rPr lang="en-US" sz="2400" dirty="0"/>
              <a:t>Where do you believe Jesus is leading us today?</a:t>
            </a:r>
          </a:p>
          <a:p>
            <a:endParaRPr lang="en-US" sz="2400" dirty="0"/>
          </a:p>
          <a:p>
            <a:pPr marL="342900" indent="-342900">
              <a:buFont typeface="Arial" panose="020B0604020202020204" pitchFamily="34" charset="0"/>
              <a:buChar char="•"/>
            </a:pPr>
            <a:r>
              <a:rPr lang="en-US" sz="2400" dirty="0"/>
              <a:t>Are disagreements or conflicts currently challenging our effectiveness in social issues?</a:t>
            </a:r>
          </a:p>
        </p:txBody>
      </p:sp>
    </p:spTree>
    <p:extLst>
      <p:ext uri="{BB962C8B-B14F-4D97-AF65-F5344CB8AC3E}">
        <p14:creationId xmlns:p14="http://schemas.microsoft.com/office/powerpoint/2010/main" val="4213849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B5A8C6-CF4C-9E5A-AD06-DE81A11356F6}"/>
              </a:ext>
            </a:extLst>
          </p:cNvPr>
          <p:cNvSpPr txBox="1"/>
          <p:nvPr/>
        </p:nvSpPr>
        <p:spPr>
          <a:xfrm>
            <a:off x="1715654" y="1536174"/>
            <a:ext cx="8760691" cy="3785652"/>
          </a:xfrm>
          <a:prstGeom prst="rect">
            <a:avLst/>
          </a:prstGeom>
          <a:noFill/>
        </p:spPr>
        <p:txBody>
          <a:bodyPr wrap="square" rtlCol="0">
            <a:spAutoFit/>
          </a:bodyPr>
          <a:lstStyle/>
          <a:p>
            <a:r>
              <a:rPr lang="en-US" sz="3600" dirty="0"/>
              <a:t>Read the first 4 paragraphs of “The Church Speaks: Advocacy Practices” section in the packet.</a:t>
            </a:r>
          </a:p>
          <a:p>
            <a:endParaRPr lang="en-US" sz="3600" dirty="0"/>
          </a:p>
          <a:p>
            <a:r>
              <a:rPr lang="en-US" sz="3600" dirty="0"/>
              <a:t>Read section 10.4 of A Brief Statement of Faith from </a:t>
            </a:r>
            <a:r>
              <a:rPr lang="en-US" sz="3600" u="sng" dirty="0"/>
              <a:t>The Book of Confessions.</a:t>
            </a:r>
          </a:p>
          <a:p>
            <a:endParaRPr lang="en-US" sz="2400" dirty="0"/>
          </a:p>
        </p:txBody>
      </p:sp>
    </p:spTree>
    <p:extLst>
      <p:ext uri="{BB962C8B-B14F-4D97-AF65-F5344CB8AC3E}">
        <p14:creationId xmlns:p14="http://schemas.microsoft.com/office/powerpoint/2010/main" val="2485558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E9772E-C8A0-602E-B1E9-86878D1F4051}"/>
              </a:ext>
            </a:extLst>
          </p:cNvPr>
          <p:cNvSpPr txBox="1"/>
          <p:nvPr/>
        </p:nvSpPr>
        <p:spPr>
          <a:xfrm>
            <a:off x="1348508" y="791305"/>
            <a:ext cx="9494982" cy="1754326"/>
          </a:xfrm>
          <a:prstGeom prst="rect">
            <a:avLst/>
          </a:prstGeom>
          <a:noFill/>
        </p:spPr>
        <p:txBody>
          <a:bodyPr wrap="square" rtlCol="0">
            <a:spAutoFit/>
          </a:bodyPr>
          <a:lstStyle/>
          <a:p>
            <a:r>
              <a:rPr lang="en-US" sz="3600" dirty="0"/>
              <a:t>Read last 3 paragraphs of “The Church Speaks: Advocacy Practices” section in the packet.</a:t>
            </a:r>
          </a:p>
          <a:p>
            <a:endParaRPr lang="en-US" sz="3600" dirty="0"/>
          </a:p>
        </p:txBody>
      </p:sp>
      <p:sp>
        <p:nvSpPr>
          <p:cNvPr id="4" name="TextBox 3">
            <a:extLst>
              <a:ext uri="{FF2B5EF4-FFF2-40B4-BE49-F238E27FC236}">
                <a16:creationId xmlns:a16="http://schemas.microsoft.com/office/drawing/2014/main" id="{7D173B27-4FFC-61B1-9AFF-5DB61FFF6859}"/>
              </a:ext>
            </a:extLst>
          </p:cNvPr>
          <p:cNvSpPr txBox="1"/>
          <p:nvPr/>
        </p:nvSpPr>
        <p:spPr>
          <a:xfrm>
            <a:off x="1916544" y="2788876"/>
            <a:ext cx="8358909" cy="3046988"/>
          </a:xfrm>
          <a:prstGeom prst="rect">
            <a:avLst/>
          </a:prstGeom>
          <a:noFill/>
        </p:spPr>
        <p:txBody>
          <a:bodyPr wrap="square" rtlCol="0">
            <a:spAutoFit/>
          </a:bodyPr>
          <a:lstStyle/>
          <a:p>
            <a:r>
              <a:rPr lang="en-US" sz="2400" dirty="0"/>
              <a:t>“As the body of Christ, the church is called to continue the mission of advocacy, speaking on behalf of the poor, the oppressed and others who are vulnerable. Along the way, we may encounter resistance, our own self-interest, and the lethargy of political systems. We may not see political change in our lifetime, despite our best efforts. We do well in advocacy practices, however, when we remember that we are not left alone in this work. The Spirit accompanies, challenges, and enlivens us.”</a:t>
            </a:r>
          </a:p>
        </p:txBody>
      </p:sp>
    </p:spTree>
    <p:extLst>
      <p:ext uri="{BB962C8B-B14F-4D97-AF65-F5344CB8AC3E}">
        <p14:creationId xmlns:p14="http://schemas.microsoft.com/office/powerpoint/2010/main" val="1919876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2719</TotalTime>
  <Words>771</Words>
  <Application>Microsoft Office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Segoe UI</vt:lpstr>
      <vt:lpstr>Symbol</vt:lpstr>
      <vt:lpstr>Office Theme</vt:lpstr>
      <vt:lpstr>PowerPoint Presentation</vt:lpstr>
      <vt:lpstr>PowerPoint Presentation</vt:lpstr>
      <vt:lpstr>PowerPoint Presentation</vt:lpstr>
      <vt:lpstr>PowerPoint Presentation</vt:lpstr>
      <vt:lpstr>Lesson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Cecilia Anderson</dc:creator>
  <cp:lastModifiedBy>Cecilia Anderson</cp:lastModifiedBy>
  <cp:revision>3</cp:revision>
  <dcterms:created xsi:type="dcterms:W3CDTF">2022-10-04T18:09:54Z</dcterms:created>
  <dcterms:modified xsi:type="dcterms:W3CDTF">2023-01-23T21:04:05Z</dcterms:modified>
</cp:coreProperties>
</file>