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5" r:id="rId3"/>
    <p:sldId id="294" r:id="rId4"/>
    <p:sldId id="276" r:id="rId5"/>
    <p:sldId id="295" r:id="rId6"/>
    <p:sldId id="257" r:id="rId7"/>
    <p:sldId id="296" r:id="rId8"/>
    <p:sldId id="277" r:id="rId9"/>
    <p:sldId id="280" r:id="rId10"/>
    <p:sldId id="279" r:id="rId11"/>
    <p:sldId id="282" r:id="rId12"/>
    <p:sldId id="303" r:id="rId13"/>
    <p:sldId id="284" r:id="rId14"/>
    <p:sldId id="258" r:id="rId15"/>
    <p:sldId id="259" r:id="rId16"/>
    <p:sldId id="262" r:id="rId17"/>
    <p:sldId id="263" r:id="rId18"/>
    <p:sldId id="264" r:id="rId19"/>
    <p:sldId id="265" r:id="rId20"/>
    <p:sldId id="266" r:id="rId21"/>
    <p:sldId id="267" r:id="rId22"/>
    <p:sldId id="269" r:id="rId23"/>
    <p:sldId id="260" r:id="rId24"/>
    <p:sldId id="261" r:id="rId25"/>
    <p:sldId id="268" r:id="rId26"/>
    <p:sldId id="271" r:id="rId27"/>
    <p:sldId id="270" r:id="rId28"/>
    <p:sldId id="272" r:id="rId2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99" d="100"/>
          <a:sy n="99" d="100"/>
        </p:scale>
        <p:origin x="9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425413566423461E-2"/>
          <c:y val="0.11426820866141732"/>
          <c:w val="0.92688157672951432"/>
          <c:h val="0.87424432705405497"/>
        </c:manualLayout>
      </c:layout>
      <c:lineChart>
        <c:grouping val="standard"/>
        <c:varyColors val="0"/>
        <c:ser>
          <c:idx val="0"/>
          <c:order val="0"/>
          <c:tx>
            <c:v>Math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val>
            <c:numRef>
              <c:f>'[Chart in PTT White Paper.doc]Sheet1'!$B$5:$B$9</c:f>
              <c:numCache>
                <c:formatCode>General</c:formatCode>
                <c:ptCount val="5"/>
                <c:pt idx="0">
                  <c:v>42</c:v>
                </c:pt>
                <c:pt idx="1">
                  <c:v>46</c:v>
                </c:pt>
                <c:pt idx="2">
                  <c:v>49</c:v>
                </c:pt>
                <c:pt idx="3">
                  <c:v>52</c:v>
                </c:pt>
                <c:pt idx="4">
                  <c:v>55.5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FE8-41B3-81BD-D0A8FD0EE9E8}"/>
            </c:ext>
          </c:extLst>
        </c:ser>
        <c:ser>
          <c:idx val="1"/>
          <c:order val="1"/>
          <c:tx>
            <c:v>General Knowledge</c:v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none"/>
          </c:marker>
          <c:val>
            <c:numRef>
              <c:f>'[Chart in PTT White Paper.doc]Sheet1'!$C$5:$C$9</c:f>
              <c:numCache>
                <c:formatCode>General</c:formatCode>
                <c:ptCount val="5"/>
                <c:pt idx="0">
                  <c:v>43</c:v>
                </c:pt>
                <c:pt idx="1">
                  <c:v>47</c:v>
                </c:pt>
                <c:pt idx="2">
                  <c:v>50</c:v>
                </c:pt>
                <c:pt idx="3">
                  <c:v>52.5</c:v>
                </c:pt>
                <c:pt idx="4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E8-41B3-81BD-D0A8FD0EE9E8}"/>
            </c:ext>
          </c:extLst>
        </c:ser>
        <c:ser>
          <c:idx val="2"/>
          <c:order val="2"/>
          <c:tx>
            <c:v>Reading</c:v>
          </c:tx>
          <c:spPr>
            <a:ln w="38100">
              <a:solidFill>
                <a:srgbClr val="FFFF00"/>
              </a:solidFill>
              <a:prstDash val="solid"/>
            </a:ln>
          </c:spPr>
          <c:marker>
            <c:symbol val="none"/>
          </c:marker>
          <c:val>
            <c:numRef>
              <c:f>'[Chart in PTT White Paper.doc]Sheet1'!$D$5:$D$9</c:f>
              <c:numCache>
                <c:formatCode>General</c:formatCode>
                <c:ptCount val="5"/>
                <c:pt idx="0">
                  <c:v>44</c:v>
                </c:pt>
                <c:pt idx="1">
                  <c:v>48</c:v>
                </c:pt>
                <c:pt idx="2">
                  <c:v>51</c:v>
                </c:pt>
                <c:pt idx="3">
                  <c:v>53</c:v>
                </c:pt>
                <c:pt idx="4">
                  <c:v>56.5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FE8-41B3-81BD-D0A8FD0EE9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3883456"/>
        <c:axId val="1"/>
      </c:lineChart>
      <c:catAx>
        <c:axId val="108388345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Family Income (Quintile)</a:t>
                </a:r>
              </a:p>
            </c:rich>
          </c:tx>
          <c:layout>
            <c:manualLayout>
              <c:xMode val="edge"/>
              <c:yMode val="edge"/>
              <c:x val="0.39380457030027211"/>
              <c:y val="0.95069204956975317"/>
            </c:manualLayout>
          </c:layout>
          <c:overlay val="0"/>
          <c:spPr>
            <a:noFill/>
            <a:ln w="25400">
              <a:noFill/>
            </a:ln>
          </c:spPr>
        </c:title>
        <c:majorTickMark val="out"/>
        <c:minorTickMark val="none"/>
        <c:tickLblPos val="nextTo"/>
        <c:crossAx val="1"/>
        <c:crossesAt val="0"/>
        <c:auto val="0"/>
        <c:lblAlgn val="ctr"/>
        <c:lblOffset val="100"/>
        <c:noMultiLvlLbl val="0"/>
      </c:catAx>
      <c:valAx>
        <c:axId val="1"/>
        <c:scaling>
          <c:orientation val="minMax"/>
          <c:max val="60"/>
          <c:min val="4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dirty="0"/>
                  <a:t>Abilities Score</a:t>
                </a:r>
              </a:p>
            </c:rich>
          </c:tx>
          <c:layout>
            <c:manualLayout>
              <c:xMode val="edge"/>
              <c:yMode val="edge"/>
              <c:x val="2.2103363603759897E-2"/>
              <c:y val="0.354809400857310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83883456"/>
        <c:crosses val="autoZero"/>
        <c:crossBetween val="between"/>
        <c:majorUnit val="5"/>
        <c:minorUnit val="1"/>
      </c:valAx>
      <c:spPr>
        <a:solidFill>
          <a:srgbClr val="FFFFFF"/>
        </a:solidFill>
        <a:ln w="381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8237556887957818"/>
          <c:y val="0.50957061562338324"/>
          <c:w val="0.2754805075971008"/>
          <c:h val="0.1774455380577428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 algn="ctr">
        <a:defRPr sz="97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Mean Annual Income and Level of Literacy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28575" cap="rnd">
                <a:solidFill>
                  <a:schemeClr val="accent1"/>
                </a:solidFill>
                <a:prstDash val="solid"/>
              </a:ln>
              <a:effectLst/>
            </c:spPr>
            <c:trendlineType val="linear"/>
            <c:dispRSqr val="1"/>
            <c:dispEq val="0"/>
            <c:trendlineLbl>
              <c:layout>
                <c:manualLayout>
                  <c:x val="-8.4891980181365876E-3"/>
                  <c:y val="0.25588788113769373"/>
                </c:manualLayout>
              </c:layout>
              <c:numFmt formatCode="General" sourceLinked="0"/>
              <c:spPr>
                <a:noFill/>
                <a:ln>
                  <a:solidFill>
                    <a:schemeClr val="accent1"/>
                  </a:solidFill>
                  <a:prstDash val="solid"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Sheet1!$C$13:$C$16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Sheet1!$D$13:$D$16</c:f>
              <c:numCache>
                <c:formatCode>#,##0</c:formatCode>
                <c:ptCount val="4"/>
                <c:pt idx="0">
                  <c:v>34127</c:v>
                </c:pt>
                <c:pt idx="1">
                  <c:v>47596</c:v>
                </c:pt>
                <c:pt idx="2">
                  <c:v>62997</c:v>
                </c:pt>
                <c:pt idx="3">
                  <c:v>73284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A6A-4AFC-B56C-F139999A9795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600848496"/>
        <c:axId val="600858064"/>
      </c:scatterChart>
      <c:valAx>
        <c:axId val="600848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Literacy Level (3 = Proficiency)</a:t>
                </a:r>
              </a:p>
              <a:p>
                <a:pPr>
                  <a:defRPr sz="2000" b="1"/>
                </a:pPr>
                <a:r>
                  <a:rPr lang="en-US" sz="2000" b="1" dirty="0"/>
                  <a:t>(Source: US Department of Education)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58064"/>
        <c:crosses val="autoZero"/>
        <c:crossBetween val="midCat"/>
        <c:majorUnit val="1"/>
      </c:valAx>
      <c:valAx>
        <c:axId val="60085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/>
                  <a:t>Mean Annual Income (US$)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0848496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Risk-Taking Behaviors Vs. Developmental Assets</a:t>
            </a:r>
          </a:p>
          <a:p>
            <a:pPr>
              <a:defRPr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  Assets      Risk-Taking</a:t>
            </a:r>
            <a:r>
              <a:rPr lang="en-US" sz="22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Behaviors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8.0020332106858355E-2"/>
          <c:y val="2.9711882685741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14376740448466"/>
          <c:y val="0.15006994476775237"/>
          <c:w val="0.88033513655530549"/>
          <c:h val="0.64527424895513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[Book1]Sheet1!$C$10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[Book1]Sheet1!$D$9:$G$9</c:f>
              <c:strCache>
                <c:ptCount val="4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[Book1]Sheet1!$D$10:$G$10</c:f>
              <c:numCache>
                <c:formatCode>0.0</c:formatCode>
                <c:ptCount val="4"/>
                <c:pt idx="0">
                  <c:v>8.8000000000000007</c:v>
                </c:pt>
                <c:pt idx="1">
                  <c:v>4.8</c:v>
                </c:pt>
                <c:pt idx="2">
                  <c:v>2.1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36-4B74-99F9-62CC5815CF37}"/>
            </c:ext>
          </c:extLst>
        </c:ser>
        <c:ser>
          <c:idx val="1"/>
          <c:order val="1"/>
          <c:tx>
            <c:strRef>
              <c:f>[Book1]Sheet1!$C$11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[Book1]Sheet1!$D$9:$G$9</c:f>
              <c:strCache>
                <c:ptCount val="4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[Book1]Sheet1!$D$11:$G$11</c:f>
              <c:numCache>
                <c:formatCode>0.0</c:formatCode>
                <c:ptCount val="4"/>
                <c:pt idx="0">
                  <c:v>8.4</c:v>
                </c:pt>
                <c:pt idx="1">
                  <c:v>4.3</c:v>
                </c:pt>
                <c:pt idx="2">
                  <c:v>1.6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6-4B74-99F9-62CC5815CF37}"/>
            </c:ext>
          </c:extLst>
        </c:ser>
        <c:ser>
          <c:idx val="2"/>
          <c:order val="2"/>
          <c:tx>
            <c:strRef>
              <c:f>[Book1]Sheet1!$C$12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[Book1]Sheet1!$D$9:$G$9</c:f>
              <c:strCache>
                <c:ptCount val="4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[Book1]Sheet1!$D$12:$G$12</c:f>
              <c:numCache>
                <c:formatCode>0.0</c:formatCode>
                <c:ptCount val="4"/>
                <c:pt idx="0">
                  <c:v>7.7</c:v>
                </c:pt>
                <c:pt idx="1">
                  <c:v>4</c:v>
                </c:pt>
                <c:pt idx="2">
                  <c:v>1.6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6-4B74-99F9-62CC5815CF37}"/>
            </c:ext>
          </c:extLst>
        </c:ser>
        <c:ser>
          <c:idx val="3"/>
          <c:order val="3"/>
          <c:tx>
            <c:strRef>
              <c:f>[Book1]Sheet1!$C$13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[Book1]Sheet1!$D$9:$G$9</c:f>
              <c:strCache>
                <c:ptCount val="4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</c:strCache>
            </c:strRef>
          </c:cat>
          <c:val>
            <c:numRef>
              <c:f>[Book1]Sheet1!$D$13:$G$13</c:f>
              <c:numCache>
                <c:formatCode>0.0</c:formatCode>
                <c:ptCount val="4"/>
                <c:pt idx="0">
                  <c:v>6.3</c:v>
                </c:pt>
                <c:pt idx="1">
                  <c:v>3.5</c:v>
                </c:pt>
                <c:pt idx="2">
                  <c:v>1.6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6-4B74-99F9-62CC5815CF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52476224"/>
        <c:axId val="1852473312"/>
      </c:barChart>
      <c:catAx>
        <c:axId val="1852476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Number of Developmental Assets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52473312"/>
        <c:crosses val="autoZero"/>
        <c:auto val="1"/>
        <c:lblAlgn val="ctr"/>
        <c:lblOffset val="100"/>
        <c:noMultiLvlLbl val="0"/>
      </c:catAx>
      <c:valAx>
        <c:axId val="185247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Risk-Taking</a:t>
                </a:r>
                <a:r>
                  <a:rPr lang="en-US" sz="1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Behaviors</a:t>
                </a:r>
              </a:p>
            </c:rich>
          </c:tx>
          <c:layout>
            <c:manualLayout>
              <c:xMode val="edge"/>
              <c:yMode val="edge"/>
              <c:x val="7.1088998531307068E-3"/>
              <c:y val="0.191864699943837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5247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37608598658648"/>
          <c:y val="0.90953919146604922"/>
          <c:w val="0.38291949172099804"/>
          <c:h val="3.57626219295797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 b="1" i="0" u="none" strike="noStrike" baseline="0">
                <a:solidFill>
                  <a:schemeClr val="tx1"/>
                </a:solidFill>
                <a:latin typeface="+mj-lt"/>
                <a:ea typeface="Arial"/>
                <a:cs typeface="Arial"/>
              </a:defRPr>
            </a:pPr>
            <a:r>
              <a:rPr lang="en-US" sz="2800" dirty="0">
                <a:latin typeface="+mj-lt"/>
              </a:rPr>
              <a:t>Growth of Developmental  Assets Over Time</a:t>
            </a:r>
          </a:p>
        </c:rich>
      </c:tx>
      <c:layout>
        <c:manualLayout>
          <c:xMode val="edge"/>
          <c:yMode val="edge"/>
          <c:x val="0.13738443333628239"/>
          <c:y val="4.2762121840033154E-2"/>
        </c:manualLayout>
      </c:layout>
      <c:overlay val="0"/>
      <c:spPr>
        <a:noFill/>
        <a:ln w="3322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6988950276243095"/>
          <c:y val="0.16339869281045752"/>
          <c:w val="0.81353591160220995"/>
          <c:h val="0.62962962962962965"/>
        </c:manualLayout>
      </c:layout>
      <c:lineChart>
        <c:grouping val="standard"/>
        <c:varyColors val="0"/>
        <c:ser>
          <c:idx val="1"/>
          <c:order val="0"/>
          <c:spPr>
            <a:ln w="33220">
              <a:solidFill>
                <a:srgbClr val="FF0000"/>
              </a:solidFill>
              <a:prstDash val="solid"/>
            </a:ln>
          </c:spPr>
          <c:marker>
            <c:symbol val="squar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3.0100960826417278E-2"/>
                  <c:y val="-4.3342395668033773E-2"/>
                </c:manualLayout>
              </c:layout>
              <c:spPr>
                <a:noFill/>
                <a:ln w="33220">
                  <a:noFill/>
                </a:ln>
              </c:spPr>
              <c:txPr>
                <a:bodyPr/>
                <a:lstStyle/>
                <a:p>
                  <a:pPr>
                    <a:defRPr sz="137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17-4E47-87A4-5B7A2C85425A}"/>
                </c:ext>
              </c:extLst>
            </c:dLbl>
            <c:dLbl>
              <c:idx val="1"/>
              <c:layout>
                <c:manualLayout>
                  <c:x val="-1.8456383261081129E-2"/>
                  <c:y val="-4.6068172399502692E-2"/>
                </c:manualLayout>
              </c:layout>
              <c:spPr>
                <a:noFill/>
                <a:ln w="33220">
                  <a:noFill/>
                </a:ln>
              </c:spPr>
              <c:txPr>
                <a:bodyPr/>
                <a:lstStyle/>
                <a:p>
                  <a:pPr>
                    <a:defRPr sz="137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17-4E47-87A4-5B7A2C85425A}"/>
                </c:ext>
              </c:extLst>
            </c:dLbl>
            <c:dLbl>
              <c:idx val="2"/>
              <c:layout>
                <c:manualLayout>
                  <c:x val="-3.3232327700600156E-4"/>
                  <c:y val="1.4006127523533243E-2"/>
                </c:manualLayout>
              </c:layout>
              <c:spPr>
                <a:noFill/>
                <a:ln w="33220">
                  <a:noFill/>
                </a:ln>
              </c:spPr>
              <c:txPr>
                <a:bodyPr/>
                <a:lstStyle/>
                <a:p>
                  <a:pPr>
                    <a:defRPr sz="1373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91573033707868E-2"/>
                      <c:h val="5.03571428571428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17-4E47-87A4-5B7A2C85425A}"/>
                </c:ext>
              </c:extLst>
            </c:dLbl>
            <c:spPr>
              <a:noFill/>
              <a:ln w="3322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7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Sheet1!$E$8:$E$10</c:f>
              <c:numCache>
                <c:formatCode>General</c:formatCode>
                <c:ptCount val="3"/>
                <c:pt idx="0">
                  <c:v>0</c:v>
                </c:pt>
                <c:pt idx="1">
                  <c:v>24</c:v>
                </c:pt>
                <c:pt idx="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17-4E47-87A4-5B7A2C8542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65624383"/>
        <c:axId val="1"/>
      </c:lineChart>
      <c:catAx>
        <c:axId val="265624383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Age</a:t>
                </a:r>
              </a:p>
            </c:rich>
          </c:tx>
          <c:layout>
            <c:manualLayout>
              <c:xMode val="edge"/>
              <c:yMode val="edge"/>
              <c:x val="0.55053857382995663"/>
              <c:y val="0.91007740808714699"/>
            </c:manualLayout>
          </c:layout>
          <c:overlay val="0"/>
          <c:spPr>
            <a:noFill/>
            <a:ln w="33220">
              <a:noFill/>
            </a:ln>
          </c:spPr>
        </c:title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4152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9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Average Number of Assets</a:t>
                </a:r>
              </a:p>
            </c:rich>
          </c:tx>
          <c:layout>
            <c:manualLayout>
              <c:xMode val="edge"/>
              <c:yMode val="edge"/>
              <c:x val="8.4300738741926923E-2"/>
              <c:y val="0.21940056835000893"/>
            </c:manualLayout>
          </c:layout>
          <c:overlay val="0"/>
          <c:spPr>
            <a:noFill/>
            <a:ln w="3322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41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5624383"/>
        <c:crosses val="autoZero"/>
        <c:crossBetween val="between"/>
      </c:valAx>
      <c:spPr>
        <a:noFill/>
        <a:ln w="1661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lgDashDotDot"/>
      <a:miter lim="800000"/>
      <a:headEnd type="none" w="med" len="med"/>
      <a:tailEnd type="none" w="med" len="med"/>
      <a:extLst>
        <a:ext uri="{C807C97D-BFC1-408E-A445-0C87EB9F89A2}">
          <ask:lineSketchStyleProps xmlns:ask="http://schemas.microsoft.com/office/drawing/2018/sketchyshapes" xmlns:c16r2="http://schemas.microsoft.com/office/drawing/2015/06/chart" xmlns:r="http://schemas.openxmlformats.org/officeDocument/2006/relationships" xmlns="" sd="0">
            <a:custGeom>
              <a:avLst/>
              <a:gdLst/>
              <a:ahLst/>
              <a:cxnLst/>
              <a:rect l="0" t="0" r="0" b="0"/>
              <a:pathLst/>
            </a:custGeom>
            <ask:type/>
          </ask:lineSketchStyleProps>
        </a:ext>
      </a:extLst>
    </a:ln>
  </c:spPr>
  <c:txPr>
    <a:bodyPr/>
    <a:lstStyle/>
    <a:p>
      <a:pPr>
        <a:defRPr sz="10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0.18475</cdr:x>
      <cdr:y>0.237</cdr:y>
    </cdr:from>
    <cdr:to>
      <cdr:x>0.8515</cdr:x>
      <cdr:y>0.237</cdr:y>
    </cdr:to>
    <cdr:sp macro="" textlink="">
      <cdr:nvSpPr>
        <cdr:cNvPr id="204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512676" y="1745441"/>
          <a:ext cx="5459142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714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0.18475</cdr:x>
      <cdr:y>0.259</cdr:y>
    </cdr:from>
    <cdr:to>
      <cdr:x>0.18575</cdr:x>
      <cdr:y>0.753</cdr:y>
    </cdr:to>
    <cdr:sp macro="" textlink="">
      <cdr:nvSpPr>
        <cdr:cNvPr id="2050" name="Line 2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512676" y="1907465"/>
          <a:ext cx="8187" cy="363817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0.344</cdr:x>
      <cdr:y>0.259</cdr:y>
    </cdr:from>
    <cdr:to>
      <cdr:x>0.344</cdr:x>
      <cdr:y>0.6125</cdr:y>
    </cdr:to>
    <cdr:sp macro="" textlink="">
      <cdr:nvSpPr>
        <cdr:cNvPr id="2051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2816565" y="1907465"/>
          <a:ext cx="0" cy="260343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0.66554</cdr:x>
      <cdr:y>0.259</cdr:y>
    </cdr:from>
    <cdr:to>
      <cdr:x>0.666</cdr:x>
      <cdr:y>0.40506</cdr:y>
    </cdr:to>
    <cdr:sp macro="" textlink="">
      <cdr:nvSpPr>
        <cdr:cNvPr id="2053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527811" y="1559128"/>
          <a:ext cx="3850" cy="87927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0.34575</cdr:x>
      <cdr:y>0.35875</cdr:y>
    </cdr:from>
    <cdr:to>
      <cdr:x>0.52175</cdr:x>
      <cdr:y>0.44575</cdr:y>
    </cdr:to>
    <cdr:sp macro="" textlink="">
      <cdr:nvSpPr>
        <cdr:cNvPr id="2054" name="Text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30894" y="2642097"/>
          <a:ext cx="1441033" cy="6407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64008" tIns="50292" rIns="6400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School </a:t>
          </a:r>
        </a:p>
        <a:p xmlns:a="http://schemas.openxmlformats.org/drawingml/2006/main">
          <a:pPr algn="ctr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Readiness Gap</a:t>
          </a:r>
        </a:p>
      </cdr:txBody>
    </cdr:sp>
  </cdr:relSizeAnchor>
  <cdr:relSizeAnchor xmlns:cdr="http://schemas.openxmlformats.org/drawingml/2006/chartDrawing">
    <cdr:from>
      <cdr:x>0.1426</cdr:x>
      <cdr:y>0.16456</cdr:y>
    </cdr:from>
    <cdr:to>
      <cdr:x>0.88357</cdr:x>
      <cdr:y>0.24148</cdr:y>
    </cdr:to>
    <cdr:sp macro="" textlink="">
      <cdr:nvSpPr>
        <cdr:cNvPr id="2055" name="Text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84411" y="990600"/>
          <a:ext cx="6154366" cy="4630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73152" tIns="59436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20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Desired Ability Level for Entering Kindergarteners</a:t>
          </a:r>
        </a:p>
      </cdr:txBody>
    </cdr:sp>
  </cdr:relSizeAnchor>
  <cdr:relSizeAnchor xmlns:cdr="http://schemas.openxmlformats.org/drawingml/2006/chartDrawing">
    <cdr:from>
      <cdr:x>0.1595</cdr:x>
      <cdr:y>0.8925</cdr:y>
    </cdr:from>
    <cdr:to>
      <cdr:x>0.23917</cdr:x>
      <cdr:y>0.93673</cdr:y>
    </cdr:to>
    <cdr:sp macro="" textlink="">
      <cdr:nvSpPr>
        <cdr:cNvPr id="2056" name="Text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24775" y="5372672"/>
          <a:ext cx="661720" cy="2662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5029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Lowest</a:t>
          </a:r>
        </a:p>
      </cdr:txBody>
    </cdr:sp>
  </cdr:relSizeAnchor>
  <cdr:relSizeAnchor xmlns:cdr="http://schemas.openxmlformats.org/drawingml/2006/chartDrawing">
    <cdr:from>
      <cdr:x>0.3211</cdr:x>
      <cdr:y>0.87342</cdr:y>
    </cdr:from>
    <cdr:to>
      <cdr:x>0.40444</cdr:x>
      <cdr:y>0.95343</cdr:y>
    </cdr:to>
    <cdr:sp macro="" textlink="">
      <cdr:nvSpPr>
        <cdr:cNvPr id="2057" name="Text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667000" y="5257800"/>
          <a:ext cx="692177" cy="481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5029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Second</a:t>
          </a:r>
        </a:p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Lowest</a:t>
          </a:r>
        </a:p>
      </cdr:txBody>
    </cdr:sp>
  </cdr:relSizeAnchor>
  <cdr:relSizeAnchor xmlns:cdr="http://schemas.openxmlformats.org/drawingml/2006/chartDrawing">
    <cdr:from>
      <cdr:x>0.49575</cdr:x>
      <cdr:y>0.8925</cdr:y>
    </cdr:from>
    <cdr:to>
      <cdr:x>0.56944</cdr:x>
      <cdr:y>0.93673</cdr:y>
    </cdr:to>
    <cdr:sp macro="" textlink="">
      <cdr:nvSpPr>
        <cdr:cNvPr id="2058" name="Text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17600" y="5372672"/>
          <a:ext cx="612027" cy="2662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5029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Middle</a:t>
          </a:r>
        </a:p>
      </cdr:txBody>
    </cdr:sp>
  </cdr:relSizeAnchor>
  <cdr:relSizeAnchor xmlns:cdr="http://schemas.openxmlformats.org/drawingml/2006/chartDrawing">
    <cdr:from>
      <cdr:x>0.65138</cdr:x>
      <cdr:y>0.87342</cdr:y>
    </cdr:from>
    <cdr:to>
      <cdr:x>0.73587</cdr:x>
      <cdr:y>0.95343</cdr:y>
    </cdr:to>
    <cdr:sp macro="" textlink="">
      <cdr:nvSpPr>
        <cdr:cNvPr id="2059" name="Text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10200" y="5257800"/>
          <a:ext cx="701795" cy="48167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5029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Second</a:t>
          </a:r>
        </a:p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Highest</a:t>
          </a:r>
        </a:p>
      </cdr:txBody>
    </cdr:sp>
  </cdr:relSizeAnchor>
  <cdr:relSizeAnchor xmlns:cdr="http://schemas.openxmlformats.org/drawingml/2006/chartDrawing">
    <cdr:from>
      <cdr:x>0.79825</cdr:x>
      <cdr:y>0.8925</cdr:y>
    </cdr:from>
    <cdr:to>
      <cdr:x>0.88274</cdr:x>
      <cdr:y>0.93673</cdr:y>
    </cdr:to>
    <cdr:sp macro="" textlink="">
      <cdr:nvSpPr>
        <cdr:cNvPr id="2060" name="Text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30105" y="5372672"/>
          <a:ext cx="701795" cy="26622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45720" tIns="5029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Highest</a:t>
          </a:r>
        </a:p>
      </cdr:txBody>
    </cdr:sp>
  </cdr:relSizeAnchor>
  <cdr:relSizeAnchor xmlns:cdr="http://schemas.openxmlformats.org/drawingml/2006/chartDrawing">
    <cdr:from>
      <cdr:x>0.30774</cdr:x>
      <cdr:y>0.71625</cdr:y>
    </cdr:from>
    <cdr:to>
      <cdr:x>0.96829</cdr:x>
      <cdr:y>0.88037</cdr:y>
    </cdr:to>
    <cdr:sp macro="" textlink="">
      <cdr:nvSpPr>
        <cdr:cNvPr id="2061" name="Text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56011" y="4366260"/>
          <a:ext cx="5486400" cy="10004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64008" tIns="64008" rIns="0" bIns="0" anchor="t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i="0" u="none" strike="noStrike" baseline="0" dirty="0">
              <a:solidFill>
                <a:srgbClr val="800000"/>
              </a:solidFill>
              <a:latin typeface="Arial"/>
              <a:cs typeface="Arial"/>
            </a:rPr>
            <a:t>Entering Kindergarteners from economically </a:t>
          </a:r>
        </a:p>
        <a:p xmlns:a="http://schemas.openxmlformats.org/drawingml/2006/main">
          <a:pPr algn="ctr" rtl="0">
            <a:defRPr sz="1000"/>
          </a:pPr>
          <a:r>
            <a:rPr lang="en-US" sz="2000" b="1" i="0" u="none" strike="noStrike" baseline="0" dirty="0">
              <a:solidFill>
                <a:srgbClr val="800000"/>
              </a:solidFill>
              <a:latin typeface="Arial"/>
              <a:cs typeface="Arial"/>
            </a:rPr>
            <a:t>  disadvantaged</a:t>
          </a:r>
          <a:r>
            <a:rPr lang="en-US" sz="2000" b="1" dirty="0">
              <a:solidFill>
                <a:srgbClr val="800000"/>
              </a:solidFill>
              <a:latin typeface="Arial"/>
              <a:cs typeface="Arial"/>
            </a:rPr>
            <a:t> </a:t>
          </a:r>
          <a:r>
            <a:rPr lang="en-US" sz="2000" b="1" i="0" u="none" strike="noStrike" baseline="0" dirty="0">
              <a:solidFill>
                <a:srgbClr val="800000"/>
              </a:solidFill>
              <a:latin typeface="Arial"/>
              <a:cs typeface="Arial"/>
            </a:rPr>
            <a:t>families exhibit the largest School Readiness Gap</a:t>
          </a:r>
        </a:p>
      </cdr:txBody>
    </cdr:sp>
  </cdr:relSizeAnchor>
  <cdr:relSizeAnchor xmlns:cdr="http://schemas.openxmlformats.org/drawingml/2006/chartDrawing">
    <cdr:from>
      <cdr:x>0.5371</cdr:x>
      <cdr:y>0.2625</cdr:y>
    </cdr:from>
    <cdr:to>
      <cdr:x>0.5371</cdr:x>
      <cdr:y>0.475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862053D4-F856-79B9-C68B-C2AE15D8276C}"/>
            </a:ext>
          </a:extLst>
        </cdr:cNvPr>
        <cdr:cNvCxnSpPr/>
      </cdr:nvCxnSpPr>
      <cdr:spPr>
        <a:xfrm xmlns:a="http://schemas.openxmlformats.org/drawingml/2006/main" flipV="1">
          <a:off x="4461011" y="1600200"/>
          <a:ext cx="0" cy="1295400"/>
        </a:xfrm>
        <a:prstGeom xmlns:a="http://schemas.openxmlformats.org/drawingml/2006/main" prst="straightConnector1">
          <a:avLst/>
        </a:prstGeom>
        <a:ln xmlns:a="http://schemas.openxmlformats.org/drawingml/2006/main" w="1905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0.14208</cdr:x>
      <cdr:y>0</cdr:y>
    </cdr:from>
    <cdr:to>
      <cdr:x>0.94776</cdr:x>
      <cdr:y>0.13421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16768E4-4200-A863-9847-1C5C0B858E2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224498" y="-249290"/>
          <a:ext cx="6943946" cy="853514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0.18262</cdr:x>
      <cdr:y>0.08205</cdr:y>
    </cdr:from>
    <cdr:to>
      <cdr:x>0.22656</cdr:x>
      <cdr:y>0.13742</cdr:y>
    </cdr:to>
    <cdr:sp macro="" textlink="">
      <cdr:nvSpPr>
        <cdr:cNvPr id="2" name="Arrow: Up 1">
          <a:extLst xmlns:a="http://schemas.openxmlformats.org/drawingml/2006/main">
            <a:ext uri="{FF2B5EF4-FFF2-40B4-BE49-F238E27FC236}">
              <a16:creationId xmlns:a16="http://schemas.microsoft.com/office/drawing/2014/main" id="{A07073F0-E0DB-4279-ABEA-C871844475AB}"/>
            </a:ext>
          </a:extLst>
        </cdr:cNvPr>
        <cdr:cNvSpPr/>
      </cdr:nvSpPr>
      <cdr:spPr>
        <a:xfrm xmlns:a="http://schemas.openxmlformats.org/drawingml/2006/main">
          <a:off x="1543082" y="476291"/>
          <a:ext cx="371280" cy="321399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6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0.3403</cdr:x>
      <cdr:y>0.08904</cdr:y>
    </cdr:from>
    <cdr:to>
      <cdr:x>0.38424</cdr:x>
      <cdr:y>0.14442</cdr:y>
    </cdr:to>
    <cdr:sp macro="" textlink="">
      <cdr:nvSpPr>
        <cdr:cNvPr id="3" name="Arrow: Up 2">
          <a:extLst xmlns:a="http://schemas.openxmlformats.org/drawingml/2006/main">
            <a:ext uri="{FF2B5EF4-FFF2-40B4-BE49-F238E27FC236}">
              <a16:creationId xmlns:a16="http://schemas.microsoft.com/office/drawing/2014/main" id="{389018D6-4B37-4069-AAF8-C18F221078A3}"/>
            </a:ext>
          </a:extLst>
        </cdr:cNvPr>
        <cdr:cNvSpPr/>
      </cdr:nvSpPr>
      <cdr:spPr>
        <a:xfrm xmlns:a="http://schemas.openxmlformats.org/drawingml/2006/main" rot="10800000">
          <a:off x="2875408" y="516824"/>
          <a:ext cx="371279" cy="321458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0.54925</cdr:x>
      <cdr:y>0.93825</cdr:y>
    </cdr:from>
    <cdr:to>
      <cdr:x>0.552</cdr:x>
      <cdr:y>0.9645</cdr:y>
    </cdr:to>
    <cdr:sp macro="" textlink="">
      <cdr:nvSpPr>
        <cdr:cNvPr id="1025" name="Text Box 1">
          <a:extLst xmlns:a="http://schemas.openxmlformats.org/drawingml/2006/main">
            <a:ext uri="{FF2B5EF4-FFF2-40B4-BE49-F238E27FC236}">
              <a16:creationId xmlns:a16="http://schemas.microsoft.com/office/drawing/2014/main" id="{12F438C3-2EE8-B07E-2C29-7BDBC4F6F055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787683" y="4102006"/>
          <a:ext cx="18964" cy="114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0.56324</cdr:x>
      <cdr:y>0.83139</cdr:y>
    </cdr:from>
    <cdr:to>
      <cdr:x>0.59626</cdr:x>
      <cdr:y>0.87194</cdr:y>
    </cdr:to>
    <cdr:sp macro="" textlink="">
      <cdr:nvSpPr>
        <cdr:cNvPr id="1027" name="Text Box 3">
          <a:extLst xmlns:a="http://schemas.openxmlformats.org/drawingml/2006/main">
            <a:ext uri="{FF2B5EF4-FFF2-40B4-BE49-F238E27FC236}">
              <a16:creationId xmlns:a16="http://schemas.microsoft.com/office/drawing/2014/main" id="{49FE2528-9EAB-A1F7-A994-9565115C3896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93058" y="5617224"/>
          <a:ext cx="298608" cy="273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dirty="0">
              <a:solidFill>
                <a:srgbClr val="000000"/>
              </a:solidFill>
              <a:latin typeface="Arial"/>
              <a:cs typeface="Arial"/>
            </a:rPr>
            <a:t>12</a:t>
          </a:r>
          <a:r>
            <a:rPr lang="en-US" sz="1200" b="1" dirty="0">
              <a:solidFill>
                <a:srgbClr val="000000"/>
              </a:solidFill>
              <a:latin typeface="Arial"/>
              <a:cs typeface="Arial"/>
            </a:rPr>
            <a:t> </a:t>
          </a:r>
          <a:endParaRPr lang="en-US" sz="12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0.5825</cdr:x>
      <cdr:y>0.78875</cdr:y>
    </cdr:from>
    <cdr:to>
      <cdr:x>0.5825</cdr:x>
      <cdr:y>0.812</cdr:y>
    </cdr:to>
    <cdr:sp macro="" textlink="">
      <cdr:nvSpPr>
        <cdr:cNvPr id="1031" name="Line 7">
          <a:extLst xmlns:a="http://schemas.openxmlformats.org/drawingml/2006/main">
            <a:ext uri="{FF2B5EF4-FFF2-40B4-BE49-F238E27FC236}">
              <a16:creationId xmlns:a16="http://schemas.microsoft.com/office/drawing/2014/main" id="{122C8709-9BAA-4C80-8940-4586418609C2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016978" y="3448395"/>
          <a:ext cx="0" cy="10164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0.869</cdr:x>
      <cdr:y>0.79075</cdr:y>
    </cdr:from>
    <cdr:to>
      <cdr:x>0.869</cdr:x>
      <cdr:y>0.81375</cdr:y>
    </cdr:to>
    <cdr:sp macro="" textlink="">
      <cdr:nvSpPr>
        <cdr:cNvPr id="1032" name="Line 8">
          <a:extLst xmlns:a="http://schemas.openxmlformats.org/drawingml/2006/main">
            <a:ext uri="{FF2B5EF4-FFF2-40B4-BE49-F238E27FC236}">
              <a16:creationId xmlns:a16="http://schemas.microsoft.com/office/drawing/2014/main" id="{D4AD041D-584C-AA29-6B14-E15C5C75FD4E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992711" y="3457139"/>
          <a:ext cx="0" cy="10055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0.1735</cdr:x>
      <cdr:y>0.79075</cdr:y>
    </cdr:from>
    <cdr:to>
      <cdr:x>0.1735</cdr:x>
      <cdr:y>0.81375</cdr:y>
    </cdr:to>
    <cdr:sp macro="" textlink="">
      <cdr:nvSpPr>
        <cdr:cNvPr id="1033" name="Line 9">
          <a:extLst xmlns:a="http://schemas.openxmlformats.org/drawingml/2006/main">
            <a:ext uri="{FF2B5EF4-FFF2-40B4-BE49-F238E27FC236}">
              <a16:creationId xmlns:a16="http://schemas.microsoft.com/office/drawing/2014/main" id="{B8FA1BFA-A725-27F2-3641-A9F5BB24B838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196473" y="3457139"/>
          <a:ext cx="0" cy="10055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0.85252</cdr:x>
      <cdr:y>0.83395</cdr:y>
    </cdr:from>
    <cdr:to>
      <cdr:x>0.88076</cdr:x>
      <cdr:y>0.87449</cdr:y>
    </cdr:to>
    <cdr:sp macro="" textlink="">
      <cdr:nvSpPr>
        <cdr:cNvPr id="1034" name="Text Box 10">
          <a:extLst xmlns:a="http://schemas.openxmlformats.org/drawingml/2006/main">
            <a:ext uri="{FF2B5EF4-FFF2-40B4-BE49-F238E27FC236}">
              <a16:creationId xmlns:a16="http://schemas.microsoft.com/office/drawing/2014/main" id="{43D050E6-E3B8-985E-6DC7-74F0AE6D689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08825" y="5634476"/>
          <a:ext cx="255326" cy="273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dirty="0">
              <a:solidFill>
                <a:srgbClr val="000000"/>
              </a:solidFill>
              <a:latin typeface="Arial"/>
              <a:cs typeface="Arial"/>
            </a:rPr>
            <a:t>18</a:t>
          </a:r>
          <a:endParaRPr lang="en-US" sz="16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0.27675</cdr:x>
      <cdr:y>0.8365</cdr:y>
    </cdr:from>
    <cdr:to>
      <cdr:x>0.33282</cdr:x>
      <cdr:y>0.87704</cdr:y>
    </cdr:to>
    <cdr:sp macro="" textlink="">
      <cdr:nvSpPr>
        <cdr:cNvPr id="1035" name="Text Box 11">
          <a:extLst xmlns:a="http://schemas.openxmlformats.org/drawingml/2006/main">
            <a:ext uri="{FF2B5EF4-FFF2-40B4-BE49-F238E27FC236}">
              <a16:creationId xmlns:a16="http://schemas.microsoft.com/office/drawing/2014/main" id="{19150D59-F8C1-28E4-90E1-37952FBC97E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02484" y="5651729"/>
          <a:ext cx="506998" cy="2739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6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Birth</a:t>
          </a:r>
        </a:p>
      </cdr:txBody>
    </cdr:sp>
  </cdr:relSizeAnchor>
  <cdr:relSizeAnchor xmlns:cdr="http://schemas.openxmlformats.org/drawingml/2006/chartDrawing">
    <cdr:from>
      <cdr:x>0.319</cdr:x>
      <cdr:y>0.26925</cdr:y>
    </cdr:from>
    <cdr:to>
      <cdr:x>0.48374</cdr:x>
      <cdr:y>0.47834</cdr:y>
    </cdr:to>
    <cdr:sp macro="" textlink="">
      <cdr:nvSpPr>
        <cdr:cNvPr id="1036" name="Text Box 12">
          <a:extLst xmlns:a="http://schemas.openxmlformats.org/drawingml/2006/main">
            <a:ext uri="{FF2B5EF4-FFF2-40B4-BE49-F238E27FC236}">
              <a16:creationId xmlns:a16="http://schemas.microsoft.com/office/drawing/2014/main" id="{3F0A74EA-9670-1696-7AA8-6154CC47C63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84526" y="1819161"/>
          <a:ext cx="1489639" cy="14126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"Institutions"</a:t>
          </a:r>
        </a:p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-Family</a:t>
          </a:r>
        </a:p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-School</a:t>
          </a:r>
        </a:p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-Religious</a:t>
          </a:r>
        </a:p>
        <a:p xmlns:a="http://schemas.openxmlformats.org/drawingml/2006/main">
          <a:pPr algn="l" rtl="0">
            <a:defRPr sz="1000"/>
          </a:pPr>
          <a:r>
            <a:rPr lang="en-US" sz="1800" b="1" dirty="0">
              <a:solidFill>
                <a:srgbClr val="000000"/>
              </a:solidFill>
              <a:latin typeface="Arial"/>
              <a:cs typeface="Arial"/>
            </a:rPr>
            <a:t> </a:t>
          </a: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Community</a:t>
          </a:r>
        </a:p>
      </cdr:txBody>
    </cdr:sp>
  </cdr:relSizeAnchor>
  <cdr:relSizeAnchor xmlns:cdr="http://schemas.openxmlformats.org/drawingml/2006/chartDrawing">
    <cdr:from>
      <cdr:x>0.7405</cdr:x>
      <cdr:y>0.26925</cdr:y>
    </cdr:from>
    <cdr:to>
      <cdr:x>0.83717</cdr:x>
      <cdr:y>0.31435</cdr:y>
    </cdr:to>
    <cdr:sp macro="" textlink="">
      <cdr:nvSpPr>
        <cdr:cNvPr id="1037" name="Text Box 13">
          <a:extLst xmlns:a="http://schemas.openxmlformats.org/drawingml/2006/main">
            <a:ext uri="{FF2B5EF4-FFF2-40B4-BE49-F238E27FC236}">
              <a16:creationId xmlns:a16="http://schemas.microsoft.com/office/drawing/2014/main" id="{CA0045EF-AF6F-6ED8-2745-A538458B3D8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695897" y="1819161"/>
          <a:ext cx="874085" cy="3046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dirty="0">
              <a:solidFill>
                <a:srgbClr val="000000"/>
              </a:solidFill>
              <a:latin typeface="Arial"/>
              <a:cs typeface="Arial"/>
            </a:rPr>
            <a:t>“</a:t>
          </a: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Peers"</a:t>
          </a:r>
        </a:p>
      </cdr:txBody>
    </cdr:sp>
  </cdr:relSizeAnchor>
  <cdr:relSizeAnchor xmlns:cdr="http://schemas.openxmlformats.org/drawingml/2006/chartDrawing">
    <cdr:from>
      <cdr:x>0.63875</cdr:x>
      <cdr:y>0.294</cdr:y>
    </cdr:from>
    <cdr:to>
      <cdr:x>0.729</cdr:x>
      <cdr:y>0.294</cdr:y>
    </cdr:to>
    <cdr:sp macro="" textlink="">
      <cdr:nvSpPr>
        <cdr:cNvPr id="1038" name="Line 14">
          <a:extLst xmlns:a="http://schemas.openxmlformats.org/drawingml/2006/main">
            <a:ext uri="{FF2B5EF4-FFF2-40B4-BE49-F238E27FC236}">
              <a16:creationId xmlns:a16="http://schemas.microsoft.com/office/drawing/2014/main" id="{FA2E8CCE-A54D-D76E-D3C4-7CA2AFB70EDE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404884" y="1285361"/>
          <a:ext cx="62237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0.84598</cdr:x>
      <cdr:y>0.294</cdr:y>
    </cdr:from>
    <cdr:to>
      <cdr:x>0.90048</cdr:x>
      <cdr:y>0.294</cdr:y>
    </cdr:to>
    <cdr:sp macro="" textlink="">
      <cdr:nvSpPr>
        <cdr:cNvPr id="1039" name="Line 15">
          <a:extLst xmlns:a="http://schemas.openxmlformats.org/drawingml/2006/main">
            <a:ext uri="{FF2B5EF4-FFF2-40B4-BE49-F238E27FC236}">
              <a16:creationId xmlns:a16="http://schemas.microsoft.com/office/drawing/2014/main" id="{A6C32E95-9932-8D1F-5012-17D09333D46E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7649713" y="1986382"/>
          <a:ext cx="49281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0.48982</cdr:x>
      <cdr:y>0.29125</cdr:y>
    </cdr:from>
    <cdr:to>
      <cdr:x>0.537</cdr:x>
      <cdr:y>0.2925</cdr:y>
    </cdr:to>
    <cdr:sp macro="" textlink="">
      <cdr:nvSpPr>
        <cdr:cNvPr id="1040" name="Line 16">
          <a:extLst xmlns:a="http://schemas.openxmlformats.org/drawingml/2006/main">
            <a:ext uri="{FF2B5EF4-FFF2-40B4-BE49-F238E27FC236}">
              <a16:creationId xmlns:a16="http://schemas.microsoft.com/office/drawing/2014/main" id="{14E92212-86A4-DA5C-296B-C0E88BB48EC2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429185" y="1967781"/>
          <a:ext cx="426584" cy="846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0.25475</cdr:x>
      <cdr:y>0.29125</cdr:y>
    </cdr:from>
    <cdr:to>
      <cdr:x>0.30675</cdr:x>
      <cdr:y>0.29125</cdr:y>
    </cdr:to>
    <cdr:sp macro="" textlink="">
      <cdr:nvSpPr>
        <cdr:cNvPr id="1041" name="Line 17">
          <a:extLst xmlns:a="http://schemas.openxmlformats.org/drawingml/2006/main">
            <a:ext uri="{FF2B5EF4-FFF2-40B4-BE49-F238E27FC236}">
              <a16:creationId xmlns:a16="http://schemas.microsoft.com/office/drawing/2014/main" id="{A2F41710-4B19-0A96-D342-4F314E0B7BA7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>
          <a:off x="1756781" y="1273338"/>
          <a:ext cx="358598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0.5785</cdr:x>
      <cdr:y>0.30575</cdr:y>
    </cdr:from>
    <cdr:to>
      <cdr:x>0.5825</cdr:x>
      <cdr:y>0.78875</cdr:y>
    </cdr:to>
    <cdr:sp macro="" textlink="">
      <cdr:nvSpPr>
        <cdr:cNvPr id="1042" name="Line 18">
          <a:extLst xmlns:a="http://schemas.openxmlformats.org/drawingml/2006/main">
            <a:ext uri="{FF2B5EF4-FFF2-40B4-BE49-F238E27FC236}">
              <a16:creationId xmlns:a16="http://schemas.microsoft.com/office/drawing/2014/main" id="{98615F6A-A233-F3A1-0D93-16B30AAF4B82}"/>
            </a:ext>
          </a:extLst>
        </cdr:cNvPr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3989394" y="1336731"/>
          <a:ext cx="27584" cy="211166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  <a:prstDash val="dash"/>
          <a:round/>
          <a:headEnd/>
          <a:tailEnd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0.63875</cdr:x>
      <cdr:y>0.45625</cdr:y>
    </cdr:from>
    <cdr:to>
      <cdr:x>0.6415</cdr:x>
      <cdr:y>0.4825</cdr:y>
    </cdr:to>
    <cdr:sp macro="" textlink="">
      <cdr:nvSpPr>
        <cdr:cNvPr id="1043" name="Text Box 19">
          <a:extLst xmlns:a="http://schemas.openxmlformats.org/drawingml/2006/main">
            <a:ext uri="{FF2B5EF4-FFF2-40B4-BE49-F238E27FC236}">
              <a16:creationId xmlns:a16="http://schemas.microsoft.com/office/drawing/2014/main" id="{15C09840-21C5-AB39-416B-CD6BA43AFD0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04884" y="1994714"/>
          <a:ext cx="18964" cy="1147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0.64675</cdr:x>
      <cdr:y>0.617</cdr:y>
    </cdr:from>
    <cdr:to>
      <cdr:x>0.95473</cdr:x>
      <cdr:y>0.78509</cdr:y>
    </cdr:to>
    <cdr:sp macro="" textlink="">
      <cdr:nvSpPr>
        <cdr:cNvPr id="1044" name="Text Box 20">
          <a:extLst xmlns:a="http://schemas.openxmlformats.org/drawingml/2006/main">
            <a:ext uri="{FF2B5EF4-FFF2-40B4-BE49-F238E27FC236}">
              <a16:creationId xmlns:a16="http://schemas.microsoft.com/office/drawing/2014/main" id="{60B2F964-33B0-D373-CC57-37191826A6D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48172" y="4168699"/>
          <a:ext cx="2784865" cy="11356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27432" tIns="27432" rIns="0" bIns="0" anchor="t" upright="1">
          <a:spAutoFit/>
        </a:bodyPr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"Tipping Point" occurs</a:t>
          </a:r>
        </a:p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at onset of adolescence; </a:t>
          </a:r>
        </a:p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"Peers" supersede </a:t>
          </a:r>
        </a:p>
        <a:p xmlns:a="http://schemas.openxmlformats.org/drawingml/2006/main">
          <a:pPr algn="l" rtl="0">
            <a:defRPr sz="1000"/>
          </a:pPr>
          <a:r>
            <a:rPr lang="en-US" sz="18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"Institutions"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EBFF81B-E65E-4A46-B26C-CCD065C61DFC}" type="datetimeFigureOut">
              <a:rPr lang="en-US" smtClean="0"/>
              <a:t>4/23/2023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6F36269-E0BB-462F-A8F4-CEBF93074A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2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F8D6-B070-4990-ACEA-E1EE0236A2AA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9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91C27-CCD4-4589-BBD3-B93ACFC6E377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0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C3CAF-8C8D-48B0-BE38-7F1F9EA5D0ED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5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812F-FF1C-4E0B-BD0F-AB8D3CBA8695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5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A6D8-EF79-416A-B39C-E0D9CDE7519B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1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6679-5E6E-4178-9A6E-FB958132C137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73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0592-4470-4DE7-A92D-ECB731480D6C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4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376F1-878B-40C3-8248-369F027FD5D4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EB714-9E65-4C6C-B825-E1428405769A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F1A5-ED36-4E27-BD7C-DDE85723C612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6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7683F-30E7-41E0-80DA-3DC7936E3922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4A77C-8FC6-488D-B3EC-FDDB507FBBE3}" type="datetime1">
              <a:rPr lang="en-US" smtClean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72F62-5555-4A52-92BE-09C9F0CEB1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2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8C2A4.CA0FAE4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B524C-BA8B-1973-28A6-43C1CE467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317" y="1569299"/>
            <a:ext cx="8164902" cy="1120505"/>
          </a:xfrm>
        </p:spPr>
        <p:txBody>
          <a:bodyPr>
            <a:normAutofit/>
          </a:bodyPr>
          <a:lstStyle/>
          <a:p>
            <a:r>
              <a:rPr lang="en-US" sz="4800" b="1" dirty="0"/>
              <a:t>A Framework For Youth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F0976-99F5-9817-63BF-F49FBCA83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787" y="3575481"/>
            <a:ext cx="7466591" cy="1063925"/>
          </a:xfrm>
        </p:spPr>
        <p:txBody>
          <a:bodyPr>
            <a:noAutofit/>
          </a:bodyPr>
          <a:lstStyle/>
          <a:p>
            <a:r>
              <a:rPr lang="en-US" sz="3600" b="1" dirty="0"/>
              <a:t>Practical Actions to Help Children and Youth Flourish and Thrive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FE3F1-DE18-E1C1-75CD-69E1072C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3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46F8-860D-4607-5C5C-8F9C045EE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305" y="379224"/>
            <a:ext cx="7886700" cy="416864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r>
              <a:rPr lang="en-US" sz="4000" dirty="0">
                <a:latin typeface="+mn-lt"/>
              </a:rPr>
              <a:t>Ready For School Preschool Scholarship</a:t>
            </a:r>
            <a:br>
              <a:rPr lang="en-US" sz="3600" dirty="0"/>
            </a:br>
            <a:r>
              <a:rPr lang="en-US" sz="3600" b="1" dirty="0"/>
              <a:t>Human Brain Development</a:t>
            </a:r>
            <a:br>
              <a:rPr lang="en-US" sz="4400" b="1" dirty="0">
                <a:solidFill>
                  <a:schemeClr val="accent1"/>
                </a:solidFill>
              </a:rPr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556307-D3A6-2A75-B070-97B8A1F3CE39}"/>
              </a:ext>
            </a:extLst>
          </p:cNvPr>
          <p:cNvSpPr txBox="1"/>
          <p:nvPr/>
        </p:nvSpPr>
        <p:spPr>
          <a:xfrm>
            <a:off x="628650" y="1147117"/>
            <a:ext cx="82367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Brain at Birth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       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Poorly Developed			Well Developed 		                                           Brain at Age  6                               Brain at Age 6</a:t>
            </a:r>
          </a:p>
        </p:txBody>
      </p:sp>
      <p:pic>
        <p:nvPicPr>
          <p:cNvPr id="9" name="Picture 6" descr="neurons300left">
            <a:extLst>
              <a:ext uri="{FF2B5EF4-FFF2-40B4-BE49-F238E27FC236}">
                <a16:creationId xmlns:a16="http://schemas.microsoft.com/office/drawing/2014/main" id="{7628C870-7E92-F578-0F97-2204CBBE8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"/>
          <a:stretch>
            <a:fillRect/>
          </a:stretch>
        </p:blipFill>
        <p:spPr bwMode="auto">
          <a:xfrm>
            <a:off x="628650" y="2480498"/>
            <a:ext cx="1969215" cy="344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neurons300right">
            <a:extLst>
              <a:ext uri="{FF2B5EF4-FFF2-40B4-BE49-F238E27FC236}">
                <a16:creationId xmlns:a16="http://schemas.microsoft.com/office/drawing/2014/main" id="{74558F85-A10A-6116-5B96-4C08D199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"/>
          <a:stretch>
            <a:fillRect/>
          </a:stretch>
        </p:blipFill>
        <p:spPr bwMode="auto">
          <a:xfrm>
            <a:off x="3530433" y="2480498"/>
            <a:ext cx="1607784" cy="349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neurons300middle">
            <a:extLst>
              <a:ext uri="{FF2B5EF4-FFF2-40B4-BE49-F238E27FC236}">
                <a16:creationId xmlns:a16="http://schemas.microsoft.com/office/drawing/2014/main" id="{EC4344E3-49CA-EC54-8211-AEF9FF1998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"/>
          <a:stretch>
            <a:fillRect/>
          </a:stretch>
        </p:blipFill>
        <p:spPr bwMode="auto">
          <a:xfrm>
            <a:off x="6879196" y="2480498"/>
            <a:ext cx="1563488" cy="349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">
            <a:extLst>
              <a:ext uri="{FF2B5EF4-FFF2-40B4-BE49-F238E27FC236}">
                <a16:creationId xmlns:a16="http://schemas.microsoft.com/office/drawing/2014/main" id="{D778B28B-DB18-B59A-82E5-439E3B49D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F7D79513-9352-97B2-C60E-ED716674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72F62-5555-4A52-92BE-09C9F0CEB1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812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906E570-24EC-6576-5EAB-FDDDFCD1BA0B}"/>
              </a:ext>
            </a:extLst>
          </p:cNvPr>
          <p:cNvSpPr txBox="1"/>
          <p:nvPr/>
        </p:nvSpPr>
        <p:spPr>
          <a:xfrm>
            <a:off x="1501799" y="-100791"/>
            <a:ext cx="76119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Ready For School Preschool Scholarship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FE16FB1-F16B-9D94-9E20-6482EAD4B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D22112-98C7-85D2-3BB5-3DA3BD7BA7A8}"/>
              </a:ext>
            </a:extLst>
          </p:cNvPr>
          <p:cNvSpPr txBox="1"/>
          <p:nvPr/>
        </p:nvSpPr>
        <p:spPr>
          <a:xfrm>
            <a:off x="408755" y="1348749"/>
            <a:ext cx="3937673" cy="2917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“Ready For School” Preschool Scholarship Program developed by Midland Area Community Foundation</a:t>
            </a:r>
          </a:p>
          <a:p>
            <a:pPr marL="285750" indent="-285750" defTabSz="914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Goal is for all children to receive at least one year of high-quality preschool prior to entering kindergarten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38F7B5-C89E-CE91-BAE0-38BD269A7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019" y="1258091"/>
            <a:ext cx="3720331" cy="27902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C07AD8-485A-D506-B6E2-992CD1D50B00}"/>
              </a:ext>
            </a:extLst>
          </p:cNvPr>
          <p:cNvSpPr txBox="1"/>
          <p:nvPr/>
        </p:nvSpPr>
        <p:spPr>
          <a:xfrm>
            <a:off x="408755" y="4177394"/>
            <a:ext cx="8326490" cy="2680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Midland County Great Start Collaborative provides administrative and quality oversight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Preschools must meet Michigan’s “3 Star” quality rating to receive funding for students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Approximately 400 children are underserved in Midland County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Currently 8 preschools qualified to serve RFS scholarship students in Midland County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7251A62-F4FB-6D83-9867-81FE4EDA9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08CC16-D0F5-01F2-5DF8-4016450E0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8E4E894-A444-2658-2BF9-54DF116484E2}"/>
              </a:ext>
            </a:extLst>
          </p:cNvPr>
          <p:cNvGraphicFramePr>
            <a:graphicFrameLocks/>
          </p:cNvGraphicFramePr>
          <p:nvPr/>
        </p:nvGraphicFramePr>
        <p:xfrm>
          <a:off x="314893" y="755647"/>
          <a:ext cx="8471825" cy="5600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C94DF3FA-46A0-55EF-6D26-08A1290AA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844" y="13652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7DED3-7A9A-27FF-529C-5418BD23F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44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D7267-FBE4-6402-E065-9573118F3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159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+mn-lt"/>
              </a:rPr>
              <a:t>Literacy and Numeracy Tutoring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C6D19-96CB-6708-2366-82367E00D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19125"/>
            <a:ext cx="8974442" cy="6423572"/>
          </a:xfrm>
        </p:spPr>
        <p:txBody>
          <a:bodyPr>
            <a:normAutofit/>
          </a:bodyPr>
          <a:lstStyle/>
          <a:p>
            <a:r>
              <a:rPr lang="en-US" dirty="0"/>
              <a:t>Michigan enacted legislation to retain students at 3</a:t>
            </a:r>
            <a:r>
              <a:rPr lang="en-US" baseline="30000" dirty="0"/>
              <a:t>rd</a:t>
            </a:r>
            <a:r>
              <a:rPr lang="en-US" dirty="0"/>
              <a:t> grade who do not demonstrate 3</a:t>
            </a:r>
            <a:r>
              <a:rPr lang="en-US" baseline="30000" dirty="0"/>
              <a:t>rd</a:t>
            </a:r>
            <a:r>
              <a:rPr lang="en-US" dirty="0"/>
              <a:t> grade reading proficiency</a:t>
            </a:r>
          </a:p>
          <a:p>
            <a:pPr lvl="1"/>
            <a:r>
              <a:rPr lang="en-US" dirty="0"/>
              <a:t>Students learn to read from K-3</a:t>
            </a:r>
            <a:r>
              <a:rPr lang="en-US" baseline="30000" dirty="0"/>
              <a:t>rd</a:t>
            </a:r>
            <a:r>
              <a:rPr lang="en-US" dirty="0"/>
              <a:t> grade; read to learn thereafter</a:t>
            </a:r>
          </a:p>
          <a:p>
            <a:pPr lvl="1"/>
            <a:r>
              <a:rPr lang="en-US" dirty="0"/>
              <a:t>Requirement waived during Covid and recently rescinded</a:t>
            </a:r>
          </a:p>
          <a:p>
            <a:r>
              <a:rPr lang="en-US" dirty="0"/>
              <a:t>Most poor readers present forms of dyslexia</a:t>
            </a:r>
          </a:p>
          <a:p>
            <a:pPr lvl="1"/>
            <a:r>
              <a:rPr lang="en-US" dirty="0"/>
              <a:t>~70% of US prisoners read at less than 3</a:t>
            </a:r>
            <a:r>
              <a:rPr lang="en-US" baseline="30000" dirty="0"/>
              <a:t>rd</a:t>
            </a:r>
            <a:r>
              <a:rPr lang="en-US" dirty="0"/>
              <a:t> grade level</a:t>
            </a:r>
          </a:p>
          <a:p>
            <a:pPr lvl="1"/>
            <a:r>
              <a:rPr lang="en-US" dirty="0"/>
              <a:t> Significant debate about teaching methodologies</a:t>
            </a:r>
          </a:p>
          <a:p>
            <a:r>
              <a:rPr lang="en-US" dirty="0"/>
              <a:t>Utilize phonemic approach (understanding of and sounding out consonant/vowel combinations) plus visual aids</a:t>
            </a:r>
          </a:p>
          <a:p>
            <a:pPr lvl="1"/>
            <a:r>
              <a:rPr lang="en-US" dirty="0"/>
              <a:t>Mississippi being lauded for significant improvements using this methodology</a:t>
            </a:r>
          </a:p>
          <a:p>
            <a:r>
              <a:rPr lang="en-US" dirty="0">
                <a:highlight>
                  <a:srgbClr val="FFFF00"/>
                </a:highlight>
              </a:rPr>
              <a:t>Students who complete the program (~2 years) improve an average of ~4 grade levels in reading ability</a:t>
            </a:r>
          </a:p>
          <a:p>
            <a:r>
              <a:rPr lang="en-US" dirty="0"/>
              <a:t>Recently began numeracy program to complement literacy effort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20A278-B7B0-7124-EC61-5B5B45801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814DC-DAEA-2352-D3D5-1B406631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47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3807-AA3A-B2D9-9F2A-30F532ED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43" y="787108"/>
            <a:ext cx="7886700" cy="727553"/>
          </a:xfrm>
        </p:spPr>
        <p:txBody>
          <a:bodyPr/>
          <a:lstStyle/>
          <a:p>
            <a:pPr algn="ctr"/>
            <a:r>
              <a:rPr lang="en-US" b="1" dirty="0"/>
              <a:t>Teen’s Brains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C7F99-E4F3-5CFE-AB28-ABE96068A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77" y="1514661"/>
            <a:ext cx="7886700" cy="5285567"/>
          </a:xfrm>
        </p:spPr>
        <p:txBody>
          <a:bodyPr/>
          <a:lstStyle/>
          <a:p>
            <a:r>
              <a:rPr lang="en-US" sz="3200" dirty="0"/>
              <a:t>Not fully developed</a:t>
            </a:r>
          </a:p>
          <a:p>
            <a:r>
              <a:rPr lang="en-US" sz="3200" dirty="0"/>
              <a:t>Logical reasoning skills are well developed but,</a:t>
            </a:r>
          </a:p>
          <a:p>
            <a:r>
              <a:rPr lang="en-US" sz="3200" dirty="0"/>
              <a:t>Social maturity skills lag significantly</a:t>
            </a:r>
          </a:p>
          <a:p>
            <a:r>
              <a:rPr lang="en-US" sz="3200" dirty="0"/>
              <a:t>Consequently</a:t>
            </a:r>
          </a:p>
          <a:p>
            <a:pPr lvl="1"/>
            <a:r>
              <a:rPr lang="en-US" sz="2800" dirty="0"/>
              <a:t>Judgment is affected</a:t>
            </a:r>
          </a:p>
          <a:p>
            <a:pPr lvl="1"/>
            <a:r>
              <a:rPr lang="en-US" sz="2800" dirty="0"/>
              <a:t>Gains from risk-taking behaviors are more highly valued</a:t>
            </a:r>
          </a:p>
          <a:p>
            <a:pPr lvl="1"/>
            <a:r>
              <a:rPr lang="en-US" sz="2800" dirty="0"/>
              <a:t>Negative consequences of risky behaviors are typically disregarded/ignored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4DFA8-5544-D570-1C86-F55BCBCD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446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0E3D-0149-3ED8-8B3C-08B257427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Teen Risk-Taking Behavior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72D4B9D-DF68-5C69-5FF6-CA09D8A94D0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223515"/>
              </p:ext>
            </p:extLst>
          </p:nvPr>
        </p:nvGraphicFramePr>
        <p:xfrm>
          <a:off x="831011" y="1404654"/>
          <a:ext cx="7481978" cy="5453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7980356" imgH="5816088" progId="Excel.Chart.8">
                  <p:embed/>
                </p:oleObj>
              </mc:Choice>
              <mc:Fallback>
                <p:oleObj name="Chart" r:id="rId3" imgW="7980356" imgH="5816088" progId="Excel.Chart.8">
                  <p:embed/>
                  <p:pic>
                    <p:nvPicPr>
                      <p:cNvPr id="5" name="Content Placeholder 4">
                        <a:extLst>
                          <a:ext uri="{FF2B5EF4-FFF2-40B4-BE49-F238E27FC236}">
                            <a16:creationId xmlns:a16="http://schemas.microsoft.com/office/drawing/2014/main" id="{F72D4B9D-DF68-5C69-5FF6-CA09D8A94D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11" y="1404654"/>
                        <a:ext cx="7481978" cy="5453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7F9732-6841-251F-2407-68991FE32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8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63F24-C192-F263-60EA-3DA0E292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52" y="726686"/>
            <a:ext cx="7886700" cy="773561"/>
          </a:xfrm>
        </p:spPr>
        <p:txBody>
          <a:bodyPr/>
          <a:lstStyle/>
          <a:p>
            <a:r>
              <a:rPr lang="en-US" b="1" dirty="0"/>
              <a:t>What are Developmental Assets?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65630-49B0-C9A5-B696-7D1C35DE0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325" y="1509749"/>
            <a:ext cx="7886700" cy="494855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/>
              <a:t>40 character traits, attributes, and influences that act as Protective Factors to reduce risk-taking behaviors among adolescents</a:t>
            </a:r>
          </a:p>
          <a:p>
            <a:pPr lvl="1"/>
            <a:r>
              <a:rPr lang="en-US" sz="2800" dirty="0"/>
              <a:t>20 External Assets</a:t>
            </a:r>
          </a:p>
          <a:p>
            <a:pPr lvl="2"/>
            <a:r>
              <a:rPr lang="en-US" sz="2400" dirty="0"/>
              <a:t>Relationships and activities in which youth engage</a:t>
            </a:r>
          </a:p>
          <a:p>
            <a:pPr lvl="1"/>
            <a:r>
              <a:rPr lang="en-US" sz="2800" dirty="0"/>
              <a:t>20 Internal Assets</a:t>
            </a:r>
          </a:p>
          <a:p>
            <a:pPr lvl="2"/>
            <a:r>
              <a:rPr lang="en-US" sz="2400" dirty="0"/>
              <a:t>Personal values and beliefs that influence and guide behavior</a:t>
            </a:r>
          </a:p>
          <a:p>
            <a:pPr lvl="2"/>
            <a:endParaRPr lang="en-US" sz="2400" dirty="0"/>
          </a:p>
          <a:p>
            <a:pPr marL="914400" lvl="2" indent="0">
              <a:buNone/>
            </a:pPr>
            <a:r>
              <a:rPr lang="en-US" sz="3200" b="1" dirty="0"/>
              <a:t>(Refer to Handout for specific details)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EE755-C4F3-1644-5237-25CDDF76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89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7D128-EB9E-AD53-942E-562B25DB6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852" y="309365"/>
            <a:ext cx="7886700" cy="1325563"/>
          </a:xfrm>
        </p:spPr>
        <p:txBody>
          <a:bodyPr/>
          <a:lstStyle/>
          <a:p>
            <a:r>
              <a:rPr lang="en-US" b="1" dirty="0"/>
              <a:t>Developmental Asset Categories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29DE6-D0FA-DA00-0077-B8B989DB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External Assets</a:t>
            </a:r>
          </a:p>
          <a:p>
            <a:pPr lvl="1"/>
            <a:r>
              <a:rPr lang="en-US" dirty="0"/>
              <a:t>Support</a:t>
            </a:r>
          </a:p>
          <a:p>
            <a:pPr lvl="1"/>
            <a:r>
              <a:rPr lang="en-US" dirty="0"/>
              <a:t>Empowerment</a:t>
            </a:r>
          </a:p>
          <a:p>
            <a:pPr lvl="1"/>
            <a:r>
              <a:rPr lang="en-US" dirty="0"/>
              <a:t>Boundaries and Expectations</a:t>
            </a:r>
          </a:p>
          <a:p>
            <a:pPr lvl="1"/>
            <a:r>
              <a:rPr lang="en-US" dirty="0"/>
              <a:t>Constructive Use of Time</a:t>
            </a:r>
          </a:p>
          <a:p>
            <a:r>
              <a:rPr lang="en-US" dirty="0"/>
              <a:t>Internal Assets</a:t>
            </a:r>
          </a:p>
          <a:p>
            <a:pPr lvl="1"/>
            <a:r>
              <a:rPr lang="en-US" dirty="0"/>
              <a:t>Commitment to Learning</a:t>
            </a:r>
          </a:p>
          <a:p>
            <a:pPr lvl="1"/>
            <a:r>
              <a:rPr lang="en-US" dirty="0"/>
              <a:t>Positive Values</a:t>
            </a:r>
          </a:p>
          <a:p>
            <a:pPr lvl="1"/>
            <a:r>
              <a:rPr lang="en-US" dirty="0"/>
              <a:t>Social Competencies</a:t>
            </a:r>
          </a:p>
          <a:p>
            <a:pPr lvl="1"/>
            <a:r>
              <a:rPr lang="en-US" dirty="0"/>
              <a:t>Positive Identity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E1FB8-4841-1946-2785-1F9B5F5A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204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7B824-9D5F-B810-D25D-6F535C1C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3184225" cy="905832"/>
          </a:xfrm>
        </p:spPr>
        <p:txBody>
          <a:bodyPr/>
          <a:lstStyle/>
          <a:p>
            <a:r>
              <a:rPr lang="en-US" b="1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CE1D5-7878-20F9-39A1-27C158C68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93" y="1472986"/>
            <a:ext cx="7886700" cy="5431583"/>
          </a:xfrm>
        </p:spPr>
        <p:txBody>
          <a:bodyPr>
            <a:normAutofit/>
          </a:bodyPr>
          <a:lstStyle/>
          <a:p>
            <a:r>
              <a:rPr lang="en-US" dirty="0"/>
              <a:t>Midland County studies to determine the number of Assets and participation in 24 risk-taking behaviors conducted in 2006, 2011, 2016, 2021 among middle and high school students</a:t>
            </a:r>
          </a:p>
          <a:p>
            <a:r>
              <a:rPr lang="en-US" dirty="0"/>
              <a:t>Risk-taking behaviors include</a:t>
            </a:r>
          </a:p>
          <a:p>
            <a:pPr lvl="1"/>
            <a:r>
              <a:rPr lang="en-US" dirty="0"/>
              <a:t>Violence/Fighting</a:t>
            </a:r>
          </a:p>
          <a:p>
            <a:pPr lvl="1"/>
            <a:r>
              <a:rPr lang="en-US" dirty="0"/>
              <a:t>Drug use</a:t>
            </a:r>
          </a:p>
          <a:p>
            <a:pPr lvl="1"/>
            <a:r>
              <a:rPr lang="en-US" dirty="0"/>
              <a:t>Sexual activity</a:t>
            </a:r>
          </a:p>
          <a:p>
            <a:pPr lvl="1"/>
            <a:r>
              <a:rPr lang="en-US" dirty="0"/>
              <a:t>Stealing</a:t>
            </a:r>
          </a:p>
          <a:p>
            <a:pPr lvl="1"/>
            <a:r>
              <a:rPr lang="en-US" dirty="0"/>
              <a:t>Gambling</a:t>
            </a:r>
          </a:p>
          <a:p>
            <a:pPr lvl="1"/>
            <a:r>
              <a:rPr lang="en-US" dirty="0"/>
              <a:t>Self-harm</a:t>
            </a:r>
          </a:p>
          <a:p>
            <a:pPr lvl="1"/>
            <a:r>
              <a:rPr lang="en-US" dirty="0"/>
              <a:t>Skipping school</a:t>
            </a:r>
          </a:p>
          <a:p>
            <a:pPr lvl="1"/>
            <a:r>
              <a:rPr lang="en-US" dirty="0"/>
              <a:t>Depression/Suicide Ideas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751C4-99ED-8277-D19D-A5F84C05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06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C7EDF1C-0C1C-41F0-87AC-0B1732C9C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314527"/>
              </p:ext>
            </p:extLst>
          </p:nvPr>
        </p:nvGraphicFramePr>
        <p:xfrm>
          <a:off x="347155" y="526710"/>
          <a:ext cx="8449690" cy="5804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F78FA-D974-D438-F884-00A79537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7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FCF8-9B32-D1DC-4961-F221FF6E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90" y="865955"/>
            <a:ext cx="8950220" cy="8913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Legacy Center for Community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7353-44ED-14C8-6ED2-F57784059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4349"/>
            <a:ext cx="7886700" cy="517441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Founded in Midland County in 2004 as a “Think and Do” Tank</a:t>
            </a:r>
          </a:p>
          <a:p>
            <a:pPr lvl="1"/>
            <a:r>
              <a:rPr lang="en-US" sz="3000" dirty="0"/>
              <a:t>Research on outside-the classroom factors that impede youth learning and development across the age spectrum from conception to adulthood</a:t>
            </a:r>
          </a:p>
          <a:p>
            <a:pPr lvl="1"/>
            <a:r>
              <a:rPr lang="en-US" sz="3000" dirty="0"/>
              <a:t>Design/Develop interventions that address the barriers identified in the research phase</a:t>
            </a:r>
          </a:p>
          <a:p>
            <a:pPr lvl="1"/>
            <a:r>
              <a:rPr lang="en-US" sz="3000" dirty="0"/>
              <a:t>Implement the interventions with these boundary limits</a:t>
            </a:r>
          </a:p>
          <a:p>
            <a:pPr lvl="2"/>
            <a:r>
              <a:rPr lang="en-US" sz="3000" dirty="0"/>
              <a:t>Use collaborating youth-serving partners to deliver programs</a:t>
            </a:r>
          </a:p>
          <a:p>
            <a:pPr lvl="2"/>
            <a:r>
              <a:rPr lang="en-US" sz="3000" dirty="0"/>
              <a:t>Define measures to track program outcomes </a:t>
            </a:r>
          </a:p>
          <a:p>
            <a:pPr lvl="2"/>
            <a:r>
              <a:rPr lang="en-US" sz="3000" dirty="0"/>
              <a:t>“Ruthlessly” measure program outcomes (whether and to what extent the desired outcomes are achieved)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9F194-59E1-E517-1804-10800C1A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81A3753-4923-BCA6-9E7E-1CBDE49F2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212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DB514-EDED-6118-A959-06A97A381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3086"/>
            <a:ext cx="7886700" cy="762059"/>
          </a:xfrm>
        </p:spPr>
        <p:txBody>
          <a:bodyPr/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9909-0CC0-F90E-A60D-B71F52A77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4694"/>
            <a:ext cx="7886700" cy="4992269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Education about negative consequences of Risk-Taking behaviors is the standard approach but is mostly ineffective</a:t>
            </a:r>
          </a:p>
          <a:p>
            <a:pPr lvl="1"/>
            <a:r>
              <a:rPr lang="en-US" altLang="en-US" sz="2400" dirty="0"/>
              <a:t>Gain from the Risk-Taking behavior is immediate</a:t>
            </a:r>
          </a:p>
          <a:p>
            <a:pPr lvl="1"/>
            <a:r>
              <a:rPr lang="en-US" altLang="en-US" sz="2400" dirty="0"/>
              <a:t>Negative consequences are deferred and only probable or even likely, but never certain</a:t>
            </a:r>
          </a:p>
          <a:p>
            <a:r>
              <a:rPr lang="en-US" altLang="en-US" sz="2400" dirty="0"/>
              <a:t>Developmental Assets correspond to vaccinations</a:t>
            </a:r>
          </a:p>
          <a:p>
            <a:pPr lvl="1"/>
            <a:r>
              <a:rPr lang="en-US" altLang="en-US" sz="2400" dirty="0"/>
              <a:t>More Developmental Assets; Fewer Risk-Taking behaviors</a:t>
            </a:r>
          </a:p>
          <a:p>
            <a:r>
              <a:rPr lang="en-US" altLang="en-US" sz="2400" dirty="0"/>
              <a:t>There is a likely hierarchy of Developmental Assets</a:t>
            </a:r>
          </a:p>
          <a:p>
            <a:pPr lvl="1"/>
            <a:r>
              <a:rPr lang="en-US" altLang="en-US" sz="2400" dirty="0"/>
              <a:t>Certain ones protect against specific Risk-Taking Behaviors</a:t>
            </a:r>
          </a:p>
          <a:p>
            <a:pPr lvl="1"/>
            <a:r>
              <a:rPr lang="en-US" altLang="en-US" dirty="0"/>
              <a:t>Similar</a:t>
            </a:r>
            <a:r>
              <a:rPr lang="en-US" altLang="en-US" sz="2400" dirty="0"/>
              <a:t> to specific vaccines utilized for specific diseases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691DB-50A2-5D94-E2BE-456E0D268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50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CC0B-BD9E-0EC0-648B-F540EF70B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4614"/>
            <a:ext cx="7886700" cy="5952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8849-F988-1F60-CDCA-12743EB94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2974"/>
            <a:ext cx="7886700" cy="5495026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Analysis indicates that the most impactful Developmental Assets 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Positive Peers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Restraint (Risk avoidance)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Resistance (Refusing to participate when offered)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4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Adult Role Models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800" dirty="0"/>
              <a:t>Developmental Assets that most directly affect Positive Peers are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Creative Activities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Organized Youth Activities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400" dirty="0"/>
              <a:t>Faith-Based Activities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0876CB6-1EB1-8CD4-EC88-BB00E03ECE42}"/>
              </a:ext>
            </a:extLst>
          </p:cNvPr>
          <p:cNvCxnSpPr>
            <a:cxnSpLocks/>
          </p:cNvCxnSpPr>
          <p:nvPr/>
        </p:nvCxnSpPr>
        <p:spPr>
          <a:xfrm>
            <a:off x="2760453" y="3693543"/>
            <a:ext cx="0" cy="5103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C9AF332-B264-A17A-36A8-3B53BF8AA468}"/>
              </a:ext>
            </a:extLst>
          </p:cNvPr>
          <p:cNvCxnSpPr>
            <a:cxnSpLocks/>
          </p:cNvCxnSpPr>
          <p:nvPr/>
        </p:nvCxnSpPr>
        <p:spPr>
          <a:xfrm>
            <a:off x="2700068" y="2546229"/>
            <a:ext cx="0" cy="5103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B8BEF-BBC5-E5D9-CC9C-BF6ABCE44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34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A58CC-F472-8007-C670-337FA3CF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3086"/>
            <a:ext cx="7886700" cy="68154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59DB4-BE6F-8BDD-93C1-913FF6899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1215"/>
            <a:ext cx="7886700" cy="53138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Recent research findings about teens (Laurence Steinberg, Distinguished University Professor and Laura H. Carnell Professor of Psychology, Temple University)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Teens value rewards much more than concerns about negative consequences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They are significantly more apt to take risks</a:t>
            </a: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chemeClr val="accent6">
                    <a:lumMod val="75000"/>
                  </a:schemeClr>
                </a:solidFill>
              </a:rPr>
              <a:t>The influence of friends profoundly affects their behavioral choices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“Think of it as an equation where consequences aren’t given the weight they should be. And when teens are around friends, that throws off the equation even more.”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8660C-253F-27B3-2154-E1550488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80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>
            <a:extLst>
              <a:ext uri="{FF2B5EF4-FFF2-40B4-BE49-F238E27FC236}">
                <a16:creationId xmlns:a16="http://schemas.microsoft.com/office/drawing/2014/main" id="{445A5B2A-EBFA-020E-412E-2F39FCEC7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93" y="1021976"/>
            <a:ext cx="5832108" cy="448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DD5A895-B513-E2E4-1EFB-255CEAB25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06" y="5609670"/>
            <a:ext cx="9161929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E374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Risk taking of adolescents, young adults, and adults during a video driving game, when playing alone and when playing with friends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E374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(Gardner &amp; Steinberg)  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EB782-0AF4-71FD-AA59-460503342577}"/>
              </a:ext>
            </a:extLst>
          </p:cNvPr>
          <p:cNvSpPr txBox="1"/>
          <p:nvPr/>
        </p:nvSpPr>
        <p:spPr>
          <a:xfrm>
            <a:off x="2590575" y="218536"/>
            <a:ext cx="3806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+mj-lt"/>
              </a:rPr>
              <a:t>Influence</a:t>
            </a:r>
            <a:r>
              <a:rPr lang="en-US" sz="4000" b="1" dirty="0"/>
              <a:t> </a:t>
            </a:r>
            <a:r>
              <a:rPr lang="en-US" sz="4000" b="1" dirty="0">
                <a:latin typeface="+mj-lt"/>
              </a:rPr>
              <a:t>of Peers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60D5FC-E118-A73A-4E42-C7C75B0A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40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9FEBDA35-686F-90D4-CA99-101AB7B95A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186748"/>
              </p:ext>
            </p:extLst>
          </p:nvPr>
        </p:nvGraphicFramePr>
        <p:xfrm>
          <a:off x="50800" y="50800"/>
          <a:ext cx="9042400" cy="675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612A6B-603F-EEDE-62A4-57D4A7EA4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6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0492-1927-5C55-56FF-07316F63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279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1E6C5-32DF-6876-014C-66FEAF87C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22716"/>
            <a:ext cx="8043773" cy="55352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Why do Creative, Youth, and Faith-Based Activities Promote Positive Peers?</a:t>
            </a:r>
          </a:p>
          <a:p>
            <a:pPr lvl="1" eaLnBrk="1" hangingPunct="1"/>
            <a:r>
              <a:rPr lang="en-US" altLang="en-US" sz="3200" dirty="0"/>
              <a:t>Increase probability of association with other positive youth</a:t>
            </a:r>
          </a:p>
          <a:p>
            <a:pPr lvl="1" eaLnBrk="1" hangingPunct="1"/>
            <a:r>
              <a:rPr lang="en-US" altLang="en-US" sz="3200" dirty="0"/>
              <a:t>Expend time and energy</a:t>
            </a:r>
          </a:p>
          <a:p>
            <a:pPr lvl="1" eaLnBrk="1" hangingPunct="1"/>
            <a:r>
              <a:rPr lang="en-US" altLang="en-US" sz="3200" dirty="0"/>
              <a:t>Include imposed structure or rules</a:t>
            </a:r>
          </a:p>
          <a:p>
            <a:pPr lvl="1" eaLnBrk="1" hangingPunct="1"/>
            <a:r>
              <a:rPr lang="en-US" altLang="en-US" sz="3200" dirty="0"/>
              <a:t>Associated with adult role models</a:t>
            </a:r>
          </a:p>
          <a:p>
            <a:pPr lvl="1" eaLnBrk="1" hangingPunct="1"/>
            <a:r>
              <a:rPr lang="en-US" altLang="en-US" sz="3200" dirty="0"/>
              <a:t>Provide opportunity for adult role models to “coach”—i.e., give advice that is more likely to be heeded than from family, teachers, etc.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83C12E-30E2-3C51-84FD-45EA36A48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56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CE24-272C-5192-1E67-D8363651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3086"/>
            <a:ext cx="7886700" cy="6125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8E9E7-4C07-0D94-2EDC-2BE53ED79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12166"/>
            <a:ext cx="7886700" cy="5756694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dirty="0"/>
              <a:t>Results in </a:t>
            </a:r>
            <a:r>
              <a:rPr lang="en-US" altLang="en-US" dirty="0"/>
              <a:t>Midland County</a:t>
            </a:r>
            <a:r>
              <a:rPr lang="en-US" altLang="en-US" sz="2800" dirty="0"/>
              <a:t> are stunning</a:t>
            </a:r>
          </a:p>
          <a:p>
            <a:pPr lvl="1" eaLnBrk="1" hangingPunct="1">
              <a:defRPr/>
            </a:pPr>
            <a:r>
              <a:rPr lang="en-US" altLang="en-US" sz="2200" dirty="0"/>
              <a:t>Developmental Assets increased sharply</a:t>
            </a:r>
          </a:p>
          <a:p>
            <a:pPr lvl="1" eaLnBrk="1" hangingPunct="1">
              <a:defRPr/>
            </a:pPr>
            <a:r>
              <a:rPr lang="en-US" altLang="en-US" sz="2200" dirty="0"/>
              <a:t>Risk-Taking behaviors declined sharply</a:t>
            </a:r>
          </a:p>
          <a:p>
            <a:pPr lvl="1" eaLnBrk="1" hangingPunct="1">
              <a:defRPr/>
            </a:pPr>
            <a:r>
              <a:rPr lang="en-US" altLang="en-US" sz="2200" dirty="0"/>
              <a:t>Delinquency down ~97% (from &gt;1,000+ to ~100)</a:t>
            </a:r>
          </a:p>
          <a:p>
            <a:pPr lvl="1" eaLnBrk="1" hangingPunct="1">
              <a:defRPr/>
            </a:pPr>
            <a:r>
              <a:rPr lang="en-US" altLang="en-US" sz="2200" dirty="0"/>
              <a:t>Drug arrests down ~85%</a:t>
            </a:r>
          </a:p>
          <a:p>
            <a:pPr lvl="1" eaLnBrk="1" hangingPunct="1">
              <a:defRPr/>
            </a:pPr>
            <a:r>
              <a:rPr lang="en-US" altLang="en-US" sz="2200" dirty="0"/>
              <a:t>Teen pregnancies down ~63%</a:t>
            </a:r>
          </a:p>
          <a:p>
            <a:pPr lvl="1" eaLnBrk="1" hangingPunct="1">
              <a:defRPr/>
            </a:pPr>
            <a:r>
              <a:rPr lang="en-US" altLang="en-US" sz="2200" dirty="0"/>
              <a:t>Re-arrest/re-offense rate down ~70%</a:t>
            </a:r>
          </a:p>
          <a:p>
            <a:pPr lvl="1" eaLnBrk="1" hangingPunct="1">
              <a:defRPr/>
            </a:pPr>
            <a:r>
              <a:rPr lang="en-US" altLang="en-US" sz="2200" dirty="0"/>
              <a:t>&gt;40%</a:t>
            </a:r>
            <a:r>
              <a:rPr lang="en-US" altLang="en-US" sz="2200" dirty="0">
                <a:sym typeface="Wingdings" panose="05000000000000000000" pitchFamily="2" charset="2"/>
              </a:rPr>
              <a:t></a:t>
            </a:r>
            <a:r>
              <a:rPr lang="en-US" altLang="en-US" sz="2200" dirty="0"/>
              <a:t>&lt;5% of offender’s younger siblings arrested</a:t>
            </a:r>
          </a:p>
          <a:p>
            <a:pPr lvl="1" eaLnBrk="1" hangingPunct="1">
              <a:defRPr/>
            </a:pPr>
            <a:r>
              <a:rPr lang="en-US" altLang="en-US" sz="2200" dirty="0"/>
              <a:t>Over 35% improvement in standardized test scores</a:t>
            </a:r>
          </a:p>
          <a:p>
            <a:pPr lvl="1" eaLnBrk="1" hangingPunct="1">
              <a:defRPr/>
            </a:pPr>
            <a:r>
              <a:rPr lang="en-US" altLang="en-US" sz="2200" dirty="0"/>
              <a:t>Considerable savings in law enforcement and justice system</a:t>
            </a:r>
          </a:p>
          <a:p>
            <a:pPr lvl="1" eaLnBrk="1" hangingPunct="1">
              <a:defRPr/>
            </a:pPr>
            <a:r>
              <a:rPr lang="en-US" altLang="en-US" sz="2200" dirty="0"/>
              <a:t>Higher quality of life for youth and for the community</a:t>
            </a:r>
          </a:p>
          <a:p>
            <a:pPr lvl="2">
              <a:defRPr/>
            </a:pPr>
            <a:r>
              <a:rPr lang="en-US" altLang="en-US" dirty="0"/>
              <a:t>Safety</a:t>
            </a:r>
          </a:p>
          <a:p>
            <a:pPr lvl="2">
              <a:defRPr/>
            </a:pPr>
            <a:r>
              <a:rPr lang="en-US" altLang="en-US" dirty="0"/>
              <a:t>Security</a:t>
            </a:r>
          </a:p>
          <a:p>
            <a:pPr lvl="2">
              <a:defRPr/>
            </a:pPr>
            <a:r>
              <a:rPr lang="en-US" altLang="en-US" dirty="0"/>
              <a:t>Improved Education Outcomes</a:t>
            </a:r>
          </a:p>
          <a:p>
            <a:pPr lvl="2">
              <a:defRPr/>
            </a:pPr>
            <a:r>
              <a:rPr lang="en-US" altLang="en-US" dirty="0"/>
              <a:t>Better Health Outcomes</a:t>
            </a:r>
          </a:p>
          <a:p>
            <a:pPr lvl="2">
              <a:defRPr/>
            </a:pPr>
            <a:r>
              <a:rPr lang="en-US" altLang="en-US" dirty="0"/>
              <a:t>Other Social Cost Avoidance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39B4F-50AB-D851-05A3-AE19ADD0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314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6C5DA-A735-C46C-C38B-69862E3F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9055"/>
          </a:xfrm>
        </p:spPr>
        <p:txBody>
          <a:bodyPr/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5FE75-3920-E791-B241-8936AA3F5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2204"/>
            <a:ext cx="7886700" cy="5681932"/>
          </a:xfrm>
        </p:spPr>
        <p:txBody>
          <a:bodyPr>
            <a:normAutofit lnSpcReduction="10000"/>
          </a:bodyPr>
          <a:lstStyle/>
          <a:p>
            <a:r>
              <a:rPr lang="en-US" altLang="en-US" sz="3600" dirty="0"/>
              <a:t>Key Points to Remember</a:t>
            </a:r>
          </a:p>
          <a:p>
            <a:pPr lvl="1"/>
            <a:r>
              <a:rPr lang="en-US" altLang="en-US" sz="3200" dirty="0"/>
              <a:t>Teens value rewards more than they are concerned about risks</a:t>
            </a:r>
          </a:p>
          <a:p>
            <a:pPr lvl="1"/>
            <a:r>
              <a:rPr lang="en-US" altLang="en-US" sz="3200" dirty="0"/>
              <a:t>More Developmental Assets = Fewer Risk-Taking Behaviors</a:t>
            </a:r>
          </a:p>
          <a:p>
            <a:pPr lvl="1"/>
            <a:r>
              <a:rPr lang="en-US" altLang="en-US" sz="3200" dirty="0"/>
              <a:t>Certain Developmental Assets affect Risk-Taking Behaviors more than others</a:t>
            </a:r>
          </a:p>
          <a:p>
            <a:pPr lvl="1"/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Positive Peers </a:t>
            </a:r>
            <a:r>
              <a:rPr lang="en-US" altLang="en-US" sz="3200" dirty="0"/>
              <a:t>are a powerful Protective Factor—</a:t>
            </a:r>
            <a:r>
              <a:rPr lang="en-US" altLang="en-US" sz="3200" b="1" dirty="0">
                <a:solidFill>
                  <a:schemeClr val="accent6">
                    <a:lumMod val="75000"/>
                  </a:schemeClr>
                </a:solidFill>
              </a:rPr>
              <a:t>Restraint and Resistance </a:t>
            </a:r>
            <a:r>
              <a:rPr lang="en-US" altLang="en-US" sz="3200" dirty="0"/>
              <a:t>follow</a:t>
            </a:r>
          </a:p>
          <a:p>
            <a:pPr lvl="1"/>
            <a:r>
              <a:rPr lang="en-US" altLang="en-US" sz="3200" dirty="0"/>
              <a:t>Youth-serving programs and activities influence the level of Developmental Assets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B6EA9-A4D3-0687-FE6B-45895B4C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23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F3BE-AAB8-BBD4-CA2C-8279FCB4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25394"/>
            <a:ext cx="7886700" cy="56652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 Framework for Youth Success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E4D56-E377-8F99-DAC8-CAB8F3219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79939"/>
            <a:ext cx="7886700" cy="34970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4400" b="1" dirty="0"/>
              <a:t>What questions may I address?</a:t>
            </a:r>
            <a:endParaRPr lang="en-US" sz="4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ABBB1-A393-D381-C24A-25D412C3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87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598" y="551062"/>
            <a:ext cx="8612583" cy="62921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Education Process</a:t>
            </a:r>
          </a:p>
          <a:p>
            <a:pPr marL="0" indent="0">
              <a:buNone/>
            </a:pPr>
            <a:r>
              <a:rPr lang="en-US" sz="1900" b="1" dirty="0"/>
              <a:t>		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57150" indent="0">
              <a:buNone/>
            </a:pPr>
            <a:endParaRPr lang="en-US" sz="2000" b="1" dirty="0"/>
          </a:p>
          <a:p>
            <a:pPr marL="57150" indent="0">
              <a:buNone/>
            </a:pPr>
            <a:endParaRPr lang="en-US" sz="20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Shelter   Preschool	         Curriculum		       Learning	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Clothing Supplies		         Teaching                              Critical Thinking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Food       Family                             Reading	                       Problem Solving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Safety     Funding                          Homework                         Leadership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000" b="1" dirty="0"/>
              <a:t>Health    Wellbeing 	</a:t>
            </a:r>
          </a:p>
          <a:p>
            <a:pPr marL="57150" indent="0">
              <a:buNone/>
            </a:pP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422027" y="2620108"/>
            <a:ext cx="1934308" cy="16177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8314" y="2620108"/>
            <a:ext cx="1934308" cy="16177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0488" y="2655280"/>
            <a:ext cx="1934308" cy="16177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382935" y="3186683"/>
            <a:ext cx="905379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222622" y="3240596"/>
            <a:ext cx="905379" cy="48463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84477" y="46306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2622" y="3226400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Inputs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4892" y="3263563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5733" y="3067413"/>
            <a:ext cx="1482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Desired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Outcomes</a:t>
            </a:r>
          </a:p>
        </p:txBody>
      </p:sp>
      <p:sp>
        <p:nvSpPr>
          <p:cNvPr id="45" name="Down Arrow 44"/>
          <p:cNvSpPr/>
          <p:nvPr/>
        </p:nvSpPr>
        <p:spPr>
          <a:xfrm>
            <a:off x="4048327" y="1641700"/>
            <a:ext cx="484632" cy="97840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1194222" y="1586190"/>
            <a:ext cx="484632" cy="97840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0416" y="970928"/>
            <a:ext cx="3470117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Perceived Problem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“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What’s Wrong with our Schools?”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5880" y="986896"/>
            <a:ext cx="1321316" cy="646331"/>
          </a:xfrm>
          <a:prstGeom prst="rect">
            <a:avLst/>
          </a:prstGeom>
          <a:solidFill>
            <a:srgbClr val="E94F3F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 Problem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534BD1E-247F-ADAC-9DC0-9EF9FBA36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E034E-C6B5-8BD6-5B5C-A72C428C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72F62-5555-4A52-92BE-09C9F0CEB1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417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FCF8-9B32-D1DC-4961-F221FF6E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80" y="333059"/>
            <a:ext cx="9156111" cy="108641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The Legacy Center for Community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B7353-44ED-14C8-6ED2-F57784059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927" y="1492566"/>
            <a:ext cx="78867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Research target areas</a:t>
            </a:r>
          </a:p>
          <a:p>
            <a:pPr lvl="1"/>
            <a:r>
              <a:rPr lang="en-US" sz="2800" dirty="0"/>
              <a:t>Early childhood</a:t>
            </a:r>
          </a:p>
          <a:p>
            <a:pPr lvl="2"/>
            <a:r>
              <a:rPr lang="en-US" sz="2800" dirty="0"/>
              <a:t>Brain development for learning</a:t>
            </a:r>
          </a:p>
          <a:p>
            <a:pPr lvl="2"/>
            <a:r>
              <a:rPr lang="en-US" sz="2800" dirty="0"/>
              <a:t>Ready For School</a:t>
            </a:r>
          </a:p>
          <a:p>
            <a:pPr lvl="2"/>
            <a:r>
              <a:rPr lang="en-US" sz="2800" dirty="0"/>
              <a:t>Child and family supports</a:t>
            </a:r>
          </a:p>
          <a:p>
            <a:pPr lvl="2"/>
            <a:r>
              <a:rPr lang="en-US" sz="2800" dirty="0"/>
              <a:t>Child Maltreatment Prevention (SEEK Program)</a:t>
            </a:r>
          </a:p>
          <a:p>
            <a:pPr lvl="1"/>
            <a:r>
              <a:rPr lang="en-US" sz="2800" dirty="0"/>
              <a:t>Elementary school students</a:t>
            </a:r>
          </a:p>
          <a:p>
            <a:pPr lvl="2"/>
            <a:r>
              <a:rPr lang="en-US" sz="2800" dirty="0"/>
              <a:t>Literacy and Numeracy proficiency</a:t>
            </a:r>
          </a:p>
          <a:p>
            <a:pPr lvl="2"/>
            <a:r>
              <a:rPr lang="en-US" sz="2800" dirty="0"/>
              <a:t>Child and family supports</a:t>
            </a:r>
          </a:p>
          <a:p>
            <a:pPr lvl="1"/>
            <a:r>
              <a:rPr lang="en-US" sz="2800" dirty="0"/>
              <a:t>Adolescents</a:t>
            </a:r>
          </a:p>
          <a:p>
            <a:pPr lvl="2"/>
            <a:r>
              <a:rPr lang="en-US" sz="2800" dirty="0"/>
              <a:t>Adult Brain formation</a:t>
            </a:r>
          </a:p>
          <a:p>
            <a:pPr lvl="2"/>
            <a:r>
              <a:rPr lang="en-US" sz="2800" dirty="0"/>
              <a:t>Developmental Assets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9F194-59E1-E517-1804-10800C1A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6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7726A-F001-85B2-36D9-14E7FBA93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482" y="680020"/>
            <a:ext cx="7886700" cy="6098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 Model for Youth Success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D2379C0-35B9-4C07-D274-AF03EF476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781" y="1435182"/>
            <a:ext cx="8502103" cy="50201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Research indicates certain Key Elements are needed for a child to be successful</a:t>
            </a:r>
          </a:p>
          <a:p>
            <a:r>
              <a:rPr lang="en-US" dirty="0"/>
              <a:t>Path to success will be very difficult if not impossible in their absence</a:t>
            </a:r>
          </a:p>
          <a:p>
            <a:r>
              <a:rPr lang="en-US" dirty="0"/>
              <a:t>A Model for Youth Success was developed over 2 years by ~200 professionals from child-serving organizations</a:t>
            </a:r>
          </a:p>
          <a:p>
            <a:r>
              <a:rPr lang="en-US" dirty="0"/>
              <a:t>Rooted in an integrated and systemic approach comprised of 4 Key Elements representing 3 critical dimensions needed to flourish and thrive</a:t>
            </a:r>
          </a:p>
          <a:p>
            <a:pPr lvl="1"/>
            <a:r>
              <a:rPr lang="en-US" dirty="0"/>
              <a:t>Physical</a:t>
            </a:r>
          </a:p>
          <a:p>
            <a:pPr lvl="1"/>
            <a:r>
              <a:rPr lang="en-US" dirty="0"/>
              <a:t>Social</a:t>
            </a:r>
          </a:p>
          <a:p>
            <a:pPr lvl="1"/>
            <a:r>
              <a:rPr lang="en-US" dirty="0"/>
              <a:t>Cognitive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C435D0E-6C9B-D97F-7306-3F10EEAC0D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C63936-2D89-DCDE-246A-FC661C841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72F62-5555-4A52-92BE-09C9F0CEB1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292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EED4-F99D-7405-D947-6A5DDBC11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140" y="1201904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A Framework for Youth Success</a:t>
            </a:r>
            <a:br>
              <a:rPr lang="en-US" b="1" dirty="0"/>
            </a:br>
            <a:r>
              <a:rPr lang="en-US" sz="3600" b="1" dirty="0"/>
              <a:t>Key Elements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3A061B-47DB-B8C7-CB64-84E90DF0E6C5}"/>
              </a:ext>
            </a:extLst>
          </p:cNvPr>
          <p:cNvSpPr/>
          <p:nvPr/>
        </p:nvSpPr>
        <p:spPr>
          <a:xfrm>
            <a:off x="721024" y="2626580"/>
            <a:ext cx="1579712" cy="1630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Basic Needs and Safety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B58B2B-99EA-F9CE-7BF9-D95303EEA64E}"/>
              </a:ext>
            </a:extLst>
          </p:cNvPr>
          <p:cNvSpPr/>
          <p:nvPr/>
        </p:nvSpPr>
        <p:spPr>
          <a:xfrm>
            <a:off x="2809694" y="2626580"/>
            <a:ext cx="1664539" cy="1604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Physical Health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F9E0AC0-279A-1B34-0765-BFC5EC68D291}"/>
              </a:ext>
            </a:extLst>
          </p:cNvPr>
          <p:cNvSpPr/>
          <p:nvPr/>
        </p:nvSpPr>
        <p:spPr>
          <a:xfrm>
            <a:off x="4950302" y="2620832"/>
            <a:ext cx="1607030" cy="160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Wellbeing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1B56547-40C9-824C-D8A9-124F0C4A9E65}"/>
              </a:ext>
            </a:extLst>
          </p:cNvPr>
          <p:cNvSpPr/>
          <p:nvPr/>
        </p:nvSpPr>
        <p:spPr>
          <a:xfrm>
            <a:off x="7030527" y="2626580"/>
            <a:ext cx="1607030" cy="1604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Education</a:t>
            </a:r>
          </a:p>
        </p:txBody>
      </p:sp>
      <p:sp>
        <p:nvSpPr>
          <p:cNvPr id="15" name="Down Arrow 31">
            <a:extLst>
              <a:ext uri="{FF2B5EF4-FFF2-40B4-BE49-F238E27FC236}">
                <a16:creationId xmlns:a16="http://schemas.microsoft.com/office/drawing/2014/main" id="{6AC9317C-FE7A-00AD-8470-001FD39F79DB}"/>
              </a:ext>
            </a:extLst>
          </p:cNvPr>
          <p:cNvSpPr/>
          <p:nvPr/>
        </p:nvSpPr>
        <p:spPr>
          <a:xfrm>
            <a:off x="3999600" y="4161947"/>
            <a:ext cx="1422461" cy="780362"/>
          </a:xfrm>
          <a:prstGeom prst="downArrow">
            <a:avLst>
              <a:gd name="adj1" fmla="val 50000"/>
              <a:gd name="adj2" fmla="val 514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/>
              <a:t>Goals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064747-876C-65C0-AA0C-21ECA5762406}"/>
              </a:ext>
            </a:extLst>
          </p:cNvPr>
          <p:cNvSpPr txBox="1"/>
          <p:nvPr/>
        </p:nvSpPr>
        <p:spPr>
          <a:xfrm>
            <a:off x="1267721" y="4970458"/>
            <a:ext cx="71901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Provide supports for children from (pre)birth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Enhance parenting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Inform and engage the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Increase access to youth programs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Increase community collaboration and community 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Build Developmental Assets among our youth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A34362-9125-F08E-1C83-52A82399597A}"/>
              </a:ext>
            </a:extLst>
          </p:cNvPr>
          <p:cNvSpPr txBox="1"/>
          <p:nvPr/>
        </p:nvSpPr>
        <p:spPr>
          <a:xfrm>
            <a:off x="5602023" y="4494608"/>
            <a:ext cx="3401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Social/Emotional/Spiritual Health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B916BA-4F6A-A51A-08E3-F2F0B8285825}"/>
              </a:ext>
            </a:extLst>
          </p:cNvPr>
          <p:cNvCxnSpPr/>
          <p:nvPr/>
        </p:nvCxnSpPr>
        <p:spPr>
          <a:xfrm>
            <a:off x="6142008" y="4225673"/>
            <a:ext cx="0" cy="31367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8161F-6A34-E6F5-BFD9-344CA60B2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72F62-5555-4A52-92BE-09C9F0CEB1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2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FC2F4-95A8-0131-35E0-0EAEDAA7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0" y="-1"/>
            <a:ext cx="7886700" cy="482662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 Model for Youth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FC402-BDFA-5151-EA7F-08438566C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844" y="868772"/>
            <a:ext cx="8290156" cy="5916350"/>
          </a:xfrm>
        </p:spPr>
        <p:txBody>
          <a:bodyPr>
            <a:normAutofit lnSpcReduction="10000"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</a:rPr>
              <a:t>Basic Needs and Safety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Food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Shelter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Clothing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Transportation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Personal safety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Calibri" panose="020F0502020204030204" pitchFamily="34" charset="0"/>
              </a:rPr>
              <a:t>Abuse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Calibri" panose="020F0502020204030204" pitchFamily="34" charset="0"/>
              </a:rPr>
              <a:t>Neglect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Calibri" panose="020F0502020204030204" pitchFamily="34" charset="0"/>
              </a:rPr>
              <a:t>Bullying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Calibri" panose="020F0502020204030204" pitchFamily="34" charset="0"/>
              </a:rPr>
              <a:t>Violence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effectLst/>
                <a:ea typeface="Calibri" panose="020F0502020204030204" pitchFamily="34" charset="0"/>
              </a:rPr>
              <a:t>Drug and alcohol use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effectLst/>
                <a:ea typeface="Calibri" panose="020F0502020204030204" pitchFamily="34" charset="0"/>
              </a:rPr>
              <a:t>Physical Health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Pre- and Post-natal care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Vaccinations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Proper nutrition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Personal hygiene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Wellness physician care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Medical services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Physical activities/Fitness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Sexual health/Teen pregnancy avoidance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  <a:ea typeface="Calibri" panose="020F0502020204030204" pitchFamily="34" charset="0"/>
              </a:rPr>
              <a:t>Dental care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E849849-07B3-D262-27B0-0D90AEEBD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A773E-985E-70BD-3039-C420DA83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72F62-5555-4A52-92BE-09C9F0CEB1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98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7631-59AC-F380-8D0A-D38B1891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30" y="5867"/>
            <a:ext cx="7886700" cy="61325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 Model for Youth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0242E-FA98-ECAC-9656-ED4B73C1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19125"/>
            <a:ext cx="7820088" cy="6134625"/>
          </a:xfrm>
        </p:spPr>
        <p:txBody>
          <a:bodyPr>
            <a:normAutofit fontScale="55000" lnSpcReduction="20000"/>
          </a:bodyPr>
          <a:lstStyle/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dirty="0">
                <a:effectLst/>
                <a:ea typeface="Calibri" panose="020F0502020204030204" pitchFamily="34" charset="0"/>
              </a:rPr>
              <a:t>Wellbeing</a:t>
            </a: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dirty="0">
                <a:effectLst/>
                <a:ea typeface="Calibri" panose="020F0502020204030204" pitchFamily="34" charset="0"/>
              </a:rPr>
              <a:t>(Social/Emotional/Spiritual/Mental Health)</a:t>
            </a:r>
            <a:endParaRPr lang="en-US" sz="2700" dirty="0">
              <a:effectLst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Developmental Assets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Constructive use of time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Social competencies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Positive values and identity 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Commitment to learning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Support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Empowerment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Boundaries and expectations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Caring and supportive community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Mental and behavioral health services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Strengthening families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Parenting skills and engagement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Mentoring 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Faith-based relationships and activities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Interpersonal skills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dirty="0">
                <a:effectLst/>
                <a:ea typeface="Calibri" panose="020F0502020204030204" pitchFamily="34" charset="0"/>
              </a:rPr>
              <a:t> </a:t>
            </a:r>
          </a:p>
          <a:p>
            <a:pPr marL="0" marR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1" dirty="0">
                <a:effectLst/>
                <a:ea typeface="Calibri" panose="020F0502020204030204" pitchFamily="34" charset="0"/>
              </a:rPr>
              <a:t>Education</a:t>
            </a:r>
            <a:endParaRPr lang="en-US" sz="2700" dirty="0">
              <a:effectLst/>
              <a:ea typeface="Calibri" panose="020F0502020204030204" pitchFamily="34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Early childhood development (-9 to age 6)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Infant, Toddler, and Preschool Tool Totes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In-home parent-as-first-teacher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Quality Preschool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Literacy and numeracy proficiency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Learning support services (tutoring)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Quality education at all grade levels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Trained teachers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Quality curricula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Suitable resources</a:t>
            </a:r>
          </a:p>
          <a:p>
            <a:pPr marL="1600200" marR="0" lvl="3" indent="-2286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dirty="0">
                <a:effectLst/>
                <a:ea typeface="Calibri" panose="020F0502020204030204" pitchFamily="34" charset="0"/>
              </a:rPr>
              <a:t>Physical facilities</a:t>
            </a:r>
          </a:p>
          <a:p>
            <a:pPr marL="1600200" marR="0" lvl="3" indent="-2286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dirty="0">
                <a:effectLst/>
                <a:ea typeface="Calibri" panose="020F0502020204030204" pitchFamily="34" charset="0"/>
              </a:rPr>
              <a:t>Texts</a:t>
            </a:r>
          </a:p>
          <a:p>
            <a:pPr marL="1600200" marR="0" lvl="3" indent="-2286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dirty="0">
                <a:effectLst/>
                <a:ea typeface="Calibri" panose="020F0502020204030204" pitchFamily="34" charset="0"/>
              </a:rPr>
              <a:t>Equipment</a:t>
            </a:r>
          </a:p>
          <a:p>
            <a:pPr marL="1600200" marR="0" lvl="3" indent="-2286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700" dirty="0">
                <a:effectLst/>
                <a:ea typeface="Calibri" panose="020F0502020204030204" pitchFamily="34" charset="0"/>
              </a:rPr>
              <a:t>Supplies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Career technical education opportunities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Skilled trades</a:t>
            </a:r>
          </a:p>
          <a:p>
            <a:pPr marL="1143000" marR="0" lvl="2" indent="-22860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700" dirty="0">
                <a:effectLst/>
                <a:ea typeface="Calibri" panose="020F0502020204030204" pitchFamily="34" charset="0"/>
              </a:rPr>
              <a:t>Technicians</a:t>
            </a:r>
          </a:p>
          <a:p>
            <a:pPr marL="742950" marR="0" lvl="1" indent="-285750" algn="l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700" dirty="0">
                <a:effectLst/>
                <a:ea typeface="Calibri" panose="020F0502020204030204" pitchFamily="34" charset="0"/>
              </a:rPr>
              <a:t>Post-secondary learning opportunities</a:t>
            </a:r>
          </a:p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9004DFB-A23F-BFED-3217-2726B1C1C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F1839-E96F-AE6A-5E5E-2E2970CE1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72F62-5555-4A52-92BE-09C9F0CEB1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0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7CA058C4-0821-B321-1AA4-862FB0B5DBF3}"/>
              </a:ext>
            </a:extLst>
          </p:cNvPr>
          <p:cNvGraphicFramePr>
            <a:graphicFrameLocks/>
          </p:cNvGraphicFramePr>
          <p:nvPr/>
        </p:nvGraphicFramePr>
        <p:xfrm>
          <a:off x="109002" y="249290"/>
          <a:ext cx="8618643" cy="6054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00E2E882-D3EF-50D2-6FCE-214EAAC10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B54ED-17A4-6C92-192A-71497A57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A72F62-5555-4A52-92BE-09C9F0CEB1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20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2338</TotalTime>
  <Words>1558</Words>
  <Application>Microsoft Office PowerPoint</Application>
  <PresentationFormat>On-screen Show (4:3)</PresentationFormat>
  <Paragraphs>320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Chart</vt:lpstr>
      <vt:lpstr>A Framework For Youth Success</vt:lpstr>
      <vt:lpstr>The Legacy Center for Community Success</vt:lpstr>
      <vt:lpstr>PowerPoint Presentation</vt:lpstr>
      <vt:lpstr>The Legacy Center for Community Success</vt:lpstr>
      <vt:lpstr>A Model for Youth Success</vt:lpstr>
      <vt:lpstr>A Framework for Youth Success Key Elements</vt:lpstr>
      <vt:lpstr>A Model for Youth Success</vt:lpstr>
      <vt:lpstr>A Model for Youth Success</vt:lpstr>
      <vt:lpstr>PowerPoint Presentation</vt:lpstr>
      <vt:lpstr> Ready For School Preschool Scholarship Human Brain Development </vt:lpstr>
      <vt:lpstr>PowerPoint Presentation</vt:lpstr>
      <vt:lpstr>PowerPoint Presentation</vt:lpstr>
      <vt:lpstr>Literacy and Numeracy Tutoring </vt:lpstr>
      <vt:lpstr>Teen’s Brains</vt:lpstr>
      <vt:lpstr>Teen Risk-Taking Behavior</vt:lpstr>
      <vt:lpstr>What are Developmental Assets?</vt:lpstr>
      <vt:lpstr>Developmental Asset Categories </vt:lpstr>
      <vt:lpstr>History</vt:lpstr>
      <vt:lpstr>PowerPoint Presentation</vt:lpstr>
      <vt:lpstr>A Framework for Youth Success</vt:lpstr>
      <vt:lpstr>A Framework for Youth Success</vt:lpstr>
      <vt:lpstr>A Framework for Youth Success</vt:lpstr>
      <vt:lpstr>PowerPoint Presentation</vt:lpstr>
      <vt:lpstr>PowerPoint Presentation</vt:lpstr>
      <vt:lpstr>A Framework for Youth Success</vt:lpstr>
      <vt:lpstr>A Framework for Youth Success</vt:lpstr>
      <vt:lpstr>A Framework for Youth Success</vt:lpstr>
      <vt:lpstr>A Framework for Youth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Youth Success</dc:title>
  <dc:creator>Richard Dolinski</dc:creator>
  <cp:lastModifiedBy>fppar</cp:lastModifiedBy>
  <cp:revision>8</cp:revision>
  <cp:lastPrinted>2022-12-20T15:26:16Z</cp:lastPrinted>
  <dcterms:created xsi:type="dcterms:W3CDTF">2022-08-13T16:09:19Z</dcterms:created>
  <dcterms:modified xsi:type="dcterms:W3CDTF">2023-04-23T16:45:43Z</dcterms:modified>
</cp:coreProperties>
</file>