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9" r:id="rId3"/>
    <p:sldId id="258" r:id="rId4"/>
    <p:sldId id="266" r:id="rId5"/>
    <p:sldId id="260" r:id="rId6"/>
    <p:sldId id="261" r:id="rId7"/>
    <p:sldId id="265" r:id="rId8"/>
    <p:sldId id="262" r:id="rId9"/>
    <p:sldId id="267"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630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6412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596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1116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8016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81671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9029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47840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5292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2432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3/3/2022</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7342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3/3/2022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78002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sbyterianmission.org/search-results/?q=stand%20your%20holy%20ground%20webnair#gsc.tab=0&amp;gsc.q=stand%20your%20holy%20ground%20webnair&amp;gsc.page=1" TargetMode="External"/><Relationship Id="rId7" Type="http://schemas.openxmlformats.org/officeDocument/2006/relationships/hyperlink" Target="https://www.pcusastore.com/Products/CategoryCenter/PCSTU!WCL/Worship-and-Church-Life.aspx"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presbyterianmission.org/resource/gun-violence-gospel-values-mobilizing-response-god/" TargetMode="External"/><Relationship Id="rId5" Type="http://schemas.openxmlformats.org/officeDocument/2006/relationships/hyperlink" Target="https://diocesela.org/wp-content/uploads/2019/11/EDLAgunviolencepreventiontoolkit.pdf" TargetMode="External"/><Relationship Id="rId4" Type="http://schemas.openxmlformats.org/officeDocument/2006/relationships/hyperlink" Target="https://www.presbyterianmission.org/videos/how-to-talk-about-gun-violence-in-your-chur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presbyterianmission.org/videos/how-to-talk-about-gun-violence-in-your-church/"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lansingstatejournal.com/story/news/2022/02/25/town-hall-event-seeks-solutions-youth-gun-violence-lansing/6883983001/?fbclid=IwAR3HD2k1puon1U0otpdzmMjMk9I2eZUXGu94D1PcIeGBrWigK5-1upEyBN4"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sbyterianmission.org/videos/how-to-talk-about-gun-violence-in-your-church/"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presbyterianmission.org/videos/how-to-talk-about-gun-violence-in-your-church/"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1D4F68-EB43-4CA4-92AA-B05576AB1AE7}"/>
              </a:ext>
            </a:extLst>
          </p:cNvPr>
          <p:cNvSpPr>
            <a:spLocks noGrp="1"/>
          </p:cNvSpPr>
          <p:nvPr>
            <p:ph type="ctrTitle"/>
          </p:nvPr>
        </p:nvSpPr>
        <p:spPr>
          <a:xfrm>
            <a:off x="838200" y="1122363"/>
            <a:ext cx="6105525" cy="2387600"/>
          </a:xfrm>
        </p:spPr>
        <p:txBody>
          <a:bodyPr>
            <a:normAutofit/>
          </a:bodyPr>
          <a:lstStyle/>
          <a:p>
            <a:r>
              <a:rPr lang="en-US" dirty="0">
                <a:solidFill>
                  <a:srgbClr val="FFFFFF"/>
                </a:solidFill>
              </a:rPr>
              <a:t>Let’s Talk about Gun Violence</a:t>
            </a:r>
          </a:p>
        </p:txBody>
      </p:sp>
      <p:sp>
        <p:nvSpPr>
          <p:cNvPr id="3" name="Subtitle 2">
            <a:extLst>
              <a:ext uri="{FF2B5EF4-FFF2-40B4-BE49-F238E27FC236}">
                <a16:creationId xmlns:a16="http://schemas.microsoft.com/office/drawing/2014/main" id="{97253E81-CF8A-4608-B011-00D6F21CDD58}"/>
              </a:ext>
            </a:extLst>
          </p:cNvPr>
          <p:cNvSpPr>
            <a:spLocks noGrp="1"/>
          </p:cNvSpPr>
          <p:nvPr>
            <p:ph type="subTitle" idx="1"/>
          </p:nvPr>
        </p:nvSpPr>
        <p:spPr>
          <a:xfrm>
            <a:off x="838200" y="3602038"/>
            <a:ext cx="6105525" cy="1655762"/>
          </a:xfrm>
        </p:spPr>
        <p:txBody>
          <a:bodyPr>
            <a:normAutofit fontScale="92500"/>
          </a:bodyPr>
          <a:lstStyle/>
          <a:p>
            <a:r>
              <a:rPr lang="en-US" sz="2200" dirty="0">
                <a:solidFill>
                  <a:srgbClr val="FFFFFF"/>
                </a:solidFill>
              </a:rPr>
              <a:t>How To Talk About Gun Violence In Your Church</a:t>
            </a:r>
          </a:p>
          <a:p>
            <a:endParaRPr lang="en-US" sz="2200" dirty="0">
              <a:solidFill>
                <a:srgbClr val="FFFFFF"/>
              </a:solidFill>
            </a:endParaRPr>
          </a:p>
          <a:p>
            <a:r>
              <a:rPr lang="en-US" sz="2200" dirty="0">
                <a:solidFill>
                  <a:srgbClr val="FFFFFF"/>
                </a:solidFill>
              </a:rPr>
              <a:t>PCUSA resources and Lansing Area Stats</a:t>
            </a:r>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Tree>
    <p:extLst>
      <p:ext uri="{BB962C8B-B14F-4D97-AF65-F5344CB8AC3E}">
        <p14:creationId xmlns:p14="http://schemas.microsoft.com/office/powerpoint/2010/main" val="193561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
        <p:nvSpPr>
          <p:cNvPr id="8" name="TextBox 7">
            <a:extLst>
              <a:ext uri="{FF2B5EF4-FFF2-40B4-BE49-F238E27FC236}">
                <a16:creationId xmlns:a16="http://schemas.microsoft.com/office/drawing/2014/main" id="{CBC25611-E289-49E2-B4FE-297A7599D9F4}"/>
              </a:ext>
            </a:extLst>
          </p:cNvPr>
          <p:cNvSpPr txBox="1"/>
          <p:nvPr/>
        </p:nvSpPr>
        <p:spPr>
          <a:xfrm>
            <a:off x="1205673" y="360557"/>
            <a:ext cx="5737917" cy="584775"/>
          </a:xfrm>
          <a:prstGeom prst="rect">
            <a:avLst/>
          </a:prstGeom>
          <a:noFill/>
        </p:spPr>
        <p:txBody>
          <a:bodyPr wrap="square" rtlCol="0">
            <a:spAutoFit/>
          </a:bodyPr>
          <a:lstStyle/>
          <a:p>
            <a:pPr algn="ctr"/>
            <a:r>
              <a:rPr lang="en-US" sz="3200" dirty="0"/>
              <a:t>Resources</a:t>
            </a:r>
          </a:p>
        </p:txBody>
      </p:sp>
      <p:sp>
        <p:nvSpPr>
          <p:cNvPr id="12" name="Subtitle 2">
            <a:extLst>
              <a:ext uri="{FF2B5EF4-FFF2-40B4-BE49-F238E27FC236}">
                <a16:creationId xmlns:a16="http://schemas.microsoft.com/office/drawing/2014/main" id="{D39B39FF-8026-44BF-A929-529EA71E6A6A}"/>
              </a:ext>
            </a:extLst>
          </p:cNvPr>
          <p:cNvSpPr>
            <a:spLocks noGrp="1"/>
          </p:cNvSpPr>
          <p:nvPr>
            <p:ph type="subTitle" idx="1"/>
          </p:nvPr>
        </p:nvSpPr>
        <p:spPr>
          <a:xfrm>
            <a:off x="1019107" y="1305226"/>
            <a:ext cx="6105525" cy="5095574"/>
          </a:xfrm>
        </p:spPr>
        <p:txBody>
          <a:bodyPr>
            <a:normAutofit/>
          </a:bodyPr>
          <a:lstStyle/>
          <a:p>
            <a:pPr>
              <a:lnSpc>
                <a:spcPct val="107000"/>
              </a:lnSpc>
              <a:spcBef>
                <a:spcPts val="0"/>
              </a:spcBef>
              <a:spcAft>
                <a:spcPts val="800"/>
              </a:spcAft>
            </a:pPr>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Presbyterian Mission Agency Google Search Results | Presbyterian Mission Agency</a:t>
            </a:r>
            <a:r>
              <a:rPr lang="en-US" sz="1800" u="sng">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800">
                <a:solidFill>
                  <a:schemeClr val="tx1"/>
                </a:solidFill>
                <a:latin typeface="Calibri" panose="020F0502020204030204" pitchFamily="34" charset="0"/>
                <a:ea typeface="Calibri" panose="020F0502020204030204" pitchFamily="34" charset="0"/>
                <a:cs typeface="Times New Roman" panose="02020603050405020304" pitchFamily="18" charset="0"/>
              </a:rPr>
              <a:t>(All videos)</a:t>
            </a:r>
            <a:endParaRPr lang="en-US" sz="1800" u="sng">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How to Talk About Gun Violence in Your Church - Presbyterian Mission Videos</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video)</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EDLAgunviolencepreventiontoolkit.pdf (diocesela.org)</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(Toolkit)</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Presbyterian Mission Agency Gun Violence, Gospel Values: Mobilizing in Response to God’s Call | Presbyterian Mission Agency</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(Policy report from PCUSA)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hlinkClick r:id="rId7"/>
            </a:endParaRPr>
          </a:p>
          <a:p>
            <a:pPr marL="0" marR="0">
              <a:lnSpc>
                <a:spcPct val="107000"/>
              </a:lnSpc>
              <a:spcBef>
                <a:spcPts val="0"/>
              </a:spcBef>
              <a:spcAft>
                <a:spcPts val="800"/>
              </a:spcAft>
            </a:pPr>
            <a:r>
              <a:rPr lang="en-US" sz="1800" dirty="0">
                <a:latin typeface="Calibri" panose="020F0502020204030204" pitchFamily="34" charset="0"/>
                <a:cs typeface="Calibri" panose="020F0502020204030204" pitchFamily="34" charset="0"/>
                <a:hlinkClick r:id="rId7"/>
              </a:rPr>
              <a:t>Worship and Church Life : PC USA Store</a:t>
            </a:r>
            <a:r>
              <a:rPr lang="en-US" sz="1800" dirty="0">
                <a:latin typeface="Calibri" panose="020F0502020204030204" pitchFamily="34" charset="0"/>
                <a:cs typeface="Calibri" panose="020F0502020204030204" pitchFamily="34" charset="0"/>
              </a:rPr>
              <a:t> </a:t>
            </a:r>
            <a:r>
              <a:rPr lang="en-US" sz="1800" dirty="0">
                <a:solidFill>
                  <a:schemeClr val="tx1">
                    <a:alpha val="70000"/>
                  </a:schemeClr>
                </a:solidFill>
                <a:latin typeface="Calibri" panose="020F0502020204030204" pitchFamily="34" charset="0"/>
                <a:cs typeface="Calibri" panose="020F0502020204030204" pitchFamily="34" charset="0"/>
              </a:rPr>
              <a:t>(G-NS book)</a:t>
            </a:r>
            <a:endParaRPr lang="en-US" sz="1800" dirty="0">
              <a:solidFill>
                <a:schemeClr val="tx1">
                  <a:alpha val="7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647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253E81-CF8A-4608-B011-00D6F21CDD58}"/>
              </a:ext>
            </a:extLst>
          </p:cNvPr>
          <p:cNvSpPr>
            <a:spLocks noGrp="1"/>
          </p:cNvSpPr>
          <p:nvPr>
            <p:ph type="subTitle" idx="1"/>
          </p:nvPr>
        </p:nvSpPr>
        <p:spPr>
          <a:xfrm>
            <a:off x="889483" y="4340110"/>
            <a:ext cx="6105525" cy="1655762"/>
          </a:xfrm>
        </p:spPr>
        <p:txBody>
          <a:bodyPr>
            <a:normAutofit/>
          </a:bodyPr>
          <a:lstStyle/>
          <a:p>
            <a:pPr>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How to Talk About Gun Violence in Your Church - Presbyterian Mission Videos</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Start to 3:55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3">
            <a:alphaModFix amt="60000"/>
          </a:blip>
          <a:srcRect l="52471" r="-2" b="-2"/>
          <a:stretch/>
        </p:blipFill>
        <p:spPr>
          <a:xfrm>
            <a:off x="7305675" y="-3319"/>
            <a:ext cx="4883278" cy="6858000"/>
          </a:xfrm>
          <a:prstGeom prst="rect">
            <a:avLst/>
          </a:prstGeom>
        </p:spPr>
      </p:pic>
      <p:sp>
        <p:nvSpPr>
          <p:cNvPr id="7" name="TextBox 6">
            <a:extLst>
              <a:ext uri="{FF2B5EF4-FFF2-40B4-BE49-F238E27FC236}">
                <a16:creationId xmlns:a16="http://schemas.microsoft.com/office/drawing/2014/main" id="{FBAFD0F7-1D29-459F-9670-1F96A279FA6E}"/>
              </a:ext>
            </a:extLst>
          </p:cNvPr>
          <p:cNvSpPr txBox="1"/>
          <p:nvPr/>
        </p:nvSpPr>
        <p:spPr>
          <a:xfrm>
            <a:off x="775803" y="1754708"/>
            <a:ext cx="9924223" cy="2308324"/>
          </a:xfrm>
          <a:prstGeom prst="rect">
            <a:avLst/>
          </a:prstGeom>
          <a:noFill/>
        </p:spPr>
        <p:txBody>
          <a:bodyPr wrap="square" rtlCol="0">
            <a:spAutoFit/>
          </a:bodyPr>
          <a:lstStyle/>
          <a:p>
            <a:r>
              <a:rPr lang="en-US"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Due to the fear of gun violence, some congregations lock their doors during worship.  Some churches have armed guards. Others post signs stating guns are not allowed on the property.  But for people of faith to prepare for possible incidents of gun violence in our houses of worship, we must first have the tools and the language to productively discuss it in our own congregations.  This webinar in the “Standing Our Holy Ground” series discusses how we can talk about gun violence in our churches and explore various methods of church safety and preparedness for gun violence.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6" name="TextBox 15">
            <a:extLst>
              <a:ext uri="{FF2B5EF4-FFF2-40B4-BE49-F238E27FC236}">
                <a16:creationId xmlns:a16="http://schemas.microsoft.com/office/drawing/2014/main" id="{1FFBDA2B-5827-4C78-9CF7-C46F2C1BBC2A}"/>
              </a:ext>
            </a:extLst>
          </p:cNvPr>
          <p:cNvSpPr txBox="1"/>
          <p:nvPr/>
        </p:nvSpPr>
        <p:spPr>
          <a:xfrm>
            <a:off x="4611078" y="544751"/>
            <a:ext cx="2253671" cy="584775"/>
          </a:xfrm>
          <a:prstGeom prst="rect">
            <a:avLst/>
          </a:prstGeom>
          <a:noFill/>
        </p:spPr>
        <p:txBody>
          <a:bodyPr wrap="square" rtlCol="0">
            <a:spAutoFit/>
          </a:bodyPr>
          <a:lstStyle/>
          <a:p>
            <a:pPr algn="ctr"/>
            <a:r>
              <a:rPr lang="en-US" sz="3200" dirty="0"/>
              <a:t>Overview</a:t>
            </a:r>
          </a:p>
        </p:txBody>
      </p:sp>
      <p:pic>
        <p:nvPicPr>
          <p:cNvPr id="8" name="Picture 7">
            <a:extLst>
              <a:ext uri="{FF2B5EF4-FFF2-40B4-BE49-F238E27FC236}">
                <a16:creationId xmlns:a16="http://schemas.microsoft.com/office/drawing/2014/main" id="{6D28EB46-12AF-43AD-AE33-59A9724CD632}"/>
              </a:ext>
            </a:extLst>
          </p:cNvPr>
          <p:cNvPicPr>
            <a:picLocks noChangeAspect="1"/>
          </p:cNvPicPr>
          <p:nvPr/>
        </p:nvPicPr>
        <p:blipFill>
          <a:blip r:embed="rId4"/>
          <a:stretch>
            <a:fillRect/>
          </a:stretch>
        </p:blipFill>
        <p:spPr>
          <a:xfrm>
            <a:off x="8028315" y="4835178"/>
            <a:ext cx="2734400" cy="625006"/>
          </a:xfrm>
          <a:prstGeom prst="rect">
            <a:avLst/>
          </a:prstGeom>
        </p:spPr>
      </p:pic>
    </p:spTree>
    <p:extLst>
      <p:ext uri="{BB962C8B-B14F-4D97-AF65-F5344CB8AC3E}">
        <p14:creationId xmlns:p14="http://schemas.microsoft.com/office/powerpoint/2010/main" val="46235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
        <p:nvSpPr>
          <p:cNvPr id="8" name="TextBox 7">
            <a:extLst>
              <a:ext uri="{FF2B5EF4-FFF2-40B4-BE49-F238E27FC236}">
                <a16:creationId xmlns:a16="http://schemas.microsoft.com/office/drawing/2014/main" id="{CBC25611-E289-49E2-B4FE-297A7599D9F4}"/>
              </a:ext>
            </a:extLst>
          </p:cNvPr>
          <p:cNvSpPr txBox="1"/>
          <p:nvPr/>
        </p:nvSpPr>
        <p:spPr>
          <a:xfrm>
            <a:off x="4611079" y="507999"/>
            <a:ext cx="2253671" cy="830997"/>
          </a:xfrm>
          <a:prstGeom prst="rect">
            <a:avLst/>
          </a:prstGeom>
          <a:noFill/>
        </p:spPr>
        <p:txBody>
          <a:bodyPr wrap="square" rtlCol="0">
            <a:spAutoFit/>
          </a:bodyPr>
          <a:lstStyle/>
          <a:p>
            <a:pPr algn="ctr"/>
            <a:r>
              <a:rPr lang="en-US" sz="3200" dirty="0"/>
              <a:t>Statistics</a:t>
            </a:r>
          </a:p>
          <a:p>
            <a:pPr algn="ctr"/>
            <a:r>
              <a:rPr lang="en-US" sz="1600" dirty="0"/>
              <a:t>Per 100,000 people</a:t>
            </a:r>
          </a:p>
        </p:txBody>
      </p:sp>
      <p:sp>
        <p:nvSpPr>
          <p:cNvPr id="3" name="TextBox 2">
            <a:extLst>
              <a:ext uri="{FF2B5EF4-FFF2-40B4-BE49-F238E27FC236}">
                <a16:creationId xmlns:a16="http://schemas.microsoft.com/office/drawing/2014/main" id="{D836DBC5-D385-43CB-BD6F-3D5871111AF5}"/>
              </a:ext>
            </a:extLst>
          </p:cNvPr>
          <p:cNvSpPr txBox="1"/>
          <p:nvPr/>
        </p:nvSpPr>
        <p:spPr>
          <a:xfrm>
            <a:off x="1804510" y="1846332"/>
            <a:ext cx="8324010" cy="3785652"/>
          </a:xfrm>
          <a:prstGeom prst="rect">
            <a:avLst/>
          </a:prstGeom>
          <a:noFill/>
        </p:spPr>
        <p:txBody>
          <a:bodyPr wrap="none" rtlCol="0">
            <a:spAutoFit/>
          </a:bodyPr>
          <a:lstStyle/>
          <a:p>
            <a:pPr algn="ctr"/>
            <a:r>
              <a:rPr lang="en-US" sz="2400" b="1" u="sng" dirty="0"/>
              <a:t>Type of Crime	Lansing	Michigan	National</a:t>
            </a:r>
          </a:p>
          <a:p>
            <a:r>
              <a:rPr lang="en-US" sz="2400" b="1" dirty="0"/>
              <a:t>Violent Crime	1,104.4	   437.0	  379.0</a:t>
            </a:r>
          </a:p>
          <a:p>
            <a:r>
              <a:rPr lang="en-US" sz="2400" dirty="0"/>
              <a:t>  Murder		    10.1		      5.6		       5.0</a:t>
            </a:r>
          </a:p>
          <a:p>
            <a:r>
              <a:rPr lang="en-US" sz="2400" dirty="0"/>
              <a:t>  Rape			  117.1	    72.4		     42.6</a:t>
            </a:r>
          </a:p>
          <a:p>
            <a:r>
              <a:rPr lang="en-US" sz="2400" dirty="0"/>
              <a:t>  Robbery		  149.6	     53.6	     81.6</a:t>
            </a:r>
          </a:p>
          <a:p>
            <a:r>
              <a:rPr lang="en-US" sz="2400" dirty="0"/>
              <a:t>  Assault		  826.4	   305.9	   250.2</a:t>
            </a:r>
          </a:p>
          <a:p>
            <a:r>
              <a:rPr lang="en-US" sz="2400" b="1" dirty="0"/>
              <a:t>Property Crime	2,820	.0	1,585.0	2,110.0</a:t>
            </a:r>
          </a:p>
          <a:p>
            <a:r>
              <a:rPr lang="en-US" sz="2400" dirty="0"/>
              <a:t>  Burglary		   641.4	   286.1	   340.5</a:t>
            </a:r>
          </a:p>
          <a:p>
            <a:r>
              <a:rPr lang="en-US" sz="2400" dirty="0"/>
              <a:t>  Theft			1,870.5	1,121.3	1,549.5</a:t>
            </a:r>
          </a:p>
          <a:p>
            <a:r>
              <a:rPr lang="en-US" sz="2400" dirty="0"/>
              <a:t>  Vehicle Theft	   308.5	   177.7	   219.9</a:t>
            </a:r>
          </a:p>
        </p:txBody>
      </p:sp>
    </p:spTree>
    <p:extLst>
      <p:ext uri="{BB962C8B-B14F-4D97-AF65-F5344CB8AC3E}">
        <p14:creationId xmlns:p14="http://schemas.microsoft.com/office/powerpoint/2010/main" val="368211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
        <p:nvSpPr>
          <p:cNvPr id="7" name="TextBox 6">
            <a:extLst>
              <a:ext uri="{FF2B5EF4-FFF2-40B4-BE49-F238E27FC236}">
                <a16:creationId xmlns:a16="http://schemas.microsoft.com/office/drawing/2014/main" id="{FBAFD0F7-1D29-459F-9670-1F96A279FA6E}"/>
              </a:ext>
            </a:extLst>
          </p:cNvPr>
          <p:cNvSpPr txBox="1"/>
          <p:nvPr/>
        </p:nvSpPr>
        <p:spPr>
          <a:xfrm>
            <a:off x="775653" y="1482506"/>
            <a:ext cx="10381724" cy="5078313"/>
          </a:xfrm>
          <a:prstGeom prst="rect">
            <a:avLst/>
          </a:prstGeom>
          <a:noFill/>
        </p:spPr>
        <p:txBody>
          <a:bodyPr wrap="square" rtlCol="0">
            <a:spAutoFit/>
          </a:bodyPr>
          <a:lstStyle/>
          <a:p>
            <a:r>
              <a:rPr lang="en-US"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Lansing, Michigan is ranked #9 in the nation for crime. (FBI stats released in Septem</a:t>
            </a:r>
            <a:r>
              <a:rPr lang="en-US" dirty="0">
                <a:solidFill>
                  <a:srgbClr val="333333"/>
                </a:solidFill>
                <a:latin typeface="Open Sans" panose="020B0606030504020204" pitchFamily="34" charset="0"/>
                <a:ea typeface="Calibri" panose="020F0502020204030204" pitchFamily="34" charset="0"/>
                <a:cs typeface="Times New Roman" panose="02020603050405020304" pitchFamily="18" charset="0"/>
              </a:rPr>
              <a:t>ber</a:t>
            </a:r>
            <a:r>
              <a:rPr lang="en-US"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2020)</a:t>
            </a:r>
          </a:p>
          <a:p>
            <a:endParaRPr lang="en-US" dirty="0">
              <a:solidFill>
                <a:srgbClr val="333333"/>
              </a:solidFill>
              <a:latin typeface="Open Sans" panose="020B0606030504020204" pitchFamily="34" charset="0"/>
              <a:ea typeface="Calibri" panose="020F0502020204030204" pitchFamily="34" charset="0"/>
              <a:cs typeface="Times New Roman" panose="02020603050405020304" pitchFamily="18" charset="0"/>
            </a:endParaRPr>
          </a:p>
          <a:p>
            <a:pPr fontAlgn="base"/>
            <a:r>
              <a:rPr lang="en-US" dirty="0">
                <a:latin typeface="Source Sans Pro" panose="020B0503030403020204" pitchFamily="34" charset="0"/>
              </a:rPr>
              <a:t>From The Lansing State Journal May 3, 2020 “</a:t>
            </a:r>
            <a:r>
              <a:rPr lang="en-US" dirty="0">
                <a:solidFill>
                  <a:srgbClr val="000000"/>
                </a:solidFill>
                <a:latin typeface="Source Sans Pro" panose="020B0503030403020204" pitchFamily="34" charset="0"/>
              </a:rPr>
              <a:t>Nine people have died by homicide in Lansing this year — eight of those came by guns — and those in charge are frustrated.</a:t>
            </a:r>
          </a:p>
          <a:p>
            <a:pPr fontAlgn="base"/>
            <a:r>
              <a:rPr lang="en-US" dirty="0">
                <a:solidFill>
                  <a:srgbClr val="000000"/>
                </a:solidFill>
                <a:latin typeface="Source Sans Pro" panose="020B0503030403020204" pitchFamily="34" charset="0"/>
              </a:rPr>
              <a:t>“As a community it’s totally unacceptable,” said Lansing Police Chief Daryl Green. “It creates a sense of fear and instability in our communities and certainly our staff here at the Lansing Police Department, we’re taking it extremely serious.”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Source Sans Pro" panose="020B0503030403020204" pitchFamily="34" charset="0"/>
              </a:rPr>
              <a:t>From The Lansing State Journal, Oct 6, 2021 “Lansing is on pace to shatter homicide records this year if the current rate keeps up. In 2021 so far, 31 people in Ingham, Eaton and Clinton counties have been killed, compared to 20 in 2020 during the same time frame. Prosecutors ruled 1 of those 20 homicides in 2020 to be self-defense.”</a:t>
            </a:r>
          </a:p>
          <a:p>
            <a:endParaRPr lang="en-US" dirty="0">
              <a:latin typeface="Source Sans Pro" panose="020B0503030403020204" pitchFamily="34" charset="0"/>
            </a:endParaRPr>
          </a:p>
          <a:p>
            <a:r>
              <a:rPr lang="en-US" dirty="0">
                <a:hlinkClick r:id="rId3"/>
              </a:rPr>
              <a:t>Town hall event seeks solutions to youth gun violence in Lansing (lansingstatejournal.com)</a:t>
            </a:r>
            <a:endParaRPr lang="en-US" dirty="0">
              <a:latin typeface="Source Sans Pro" panose="020B0503030403020204" pitchFamily="34" charset="0"/>
            </a:endParaRPr>
          </a:p>
          <a:p>
            <a:r>
              <a:rPr lang="en-US" b="0" i="0" dirty="0">
                <a:solidFill>
                  <a:srgbClr val="303030"/>
                </a:solidFill>
                <a:effectLst/>
                <a:latin typeface="Source Sans Pro" panose="020B0503030403020204" pitchFamily="34" charset="0"/>
              </a:rPr>
              <a:t>The city had 26 homicides in 2021 — all but five shooting deaths — exceeding the previous high of 22 set just the previous year. Nine of the victims in 2021 were teenagers. The youngest victims were just 3 and 5 years old.</a:t>
            </a:r>
            <a:endParaRPr lang="en-US" dirty="0">
              <a:latin typeface="Source Sans Pro" panose="020B0503030403020204" pitchFamily="34" charset="0"/>
            </a:endParaRPr>
          </a:p>
          <a:p>
            <a:endParaRPr lang="en-US" dirty="0"/>
          </a:p>
        </p:txBody>
      </p:sp>
      <p:sp>
        <p:nvSpPr>
          <p:cNvPr id="16" name="TextBox 15">
            <a:extLst>
              <a:ext uri="{FF2B5EF4-FFF2-40B4-BE49-F238E27FC236}">
                <a16:creationId xmlns:a16="http://schemas.microsoft.com/office/drawing/2014/main" id="{1FFBDA2B-5827-4C78-9CF7-C46F2C1BBC2A}"/>
              </a:ext>
            </a:extLst>
          </p:cNvPr>
          <p:cNvSpPr txBox="1"/>
          <p:nvPr/>
        </p:nvSpPr>
        <p:spPr>
          <a:xfrm>
            <a:off x="2294726" y="314192"/>
            <a:ext cx="7100789" cy="1077218"/>
          </a:xfrm>
          <a:prstGeom prst="rect">
            <a:avLst/>
          </a:prstGeom>
          <a:noFill/>
        </p:spPr>
        <p:txBody>
          <a:bodyPr wrap="square" rtlCol="0">
            <a:spAutoFit/>
          </a:bodyPr>
          <a:lstStyle/>
          <a:p>
            <a:pPr algn="ctr"/>
            <a:r>
              <a:rPr lang="en-US" sz="3200" dirty="0"/>
              <a:t>Overview of Crime in Lansing, Michigan</a:t>
            </a:r>
          </a:p>
        </p:txBody>
      </p:sp>
    </p:spTree>
    <p:extLst>
      <p:ext uri="{BB962C8B-B14F-4D97-AF65-F5344CB8AC3E}">
        <p14:creationId xmlns:p14="http://schemas.microsoft.com/office/powerpoint/2010/main" val="157598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
        <p:nvSpPr>
          <p:cNvPr id="8" name="TextBox 7">
            <a:extLst>
              <a:ext uri="{FF2B5EF4-FFF2-40B4-BE49-F238E27FC236}">
                <a16:creationId xmlns:a16="http://schemas.microsoft.com/office/drawing/2014/main" id="{CBC25611-E289-49E2-B4FE-297A7599D9F4}"/>
              </a:ext>
            </a:extLst>
          </p:cNvPr>
          <p:cNvSpPr txBox="1"/>
          <p:nvPr/>
        </p:nvSpPr>
        <p:spPr>
          <a:xfrm>
            <a:off x="1140438" y="975346"/>
            <a:ext cx="5737917" cy="584775"/>
          </a:xfrm>
          <a:prstGeom prst="rect">
            <a:avLst/>
          </a:prstGeom>
          <a:noFill/>
        </p:spPr>
        <p:txBody>
          <a:bodyPr wrap="square" rtlCol="0">
            <a:spAutoFit/>
          </a:bodyPr>
          <a:lstStyle/>
          <a:p>
            <a:pPr algn="ctr"/>
            <a:r>
              <a:rPr lang="en-US" sz="3200" dirty="0"/>
              <a:t>Congregational Engagement</a:t>
            </a:r>
          </a:p>
        </p:txBody>
      </p:sp>
      <p:sp>
        <p:nvSpPr>
          <p:cNvPr id="12" name="Subtitle 2">
            <a:extLst>
              <a:ext uri="{FF2B5EF4-FFF2-40B4-BE49-F238E27FC236}">
                <a16:creationId xmlns:a16="http://schemas.microsoft.com/office/drawing/2014/main" id="{D39B39FF-8026-44BF-A929-529EA71E6A6A}"/>
              </a:ext>
            </a:extLst>
          </p:cNvPr>
          <p:cNvSpPr>
            <a:spLocks noGrp="1"/>
          </p:cNvSpPr>
          <p:nvPr>
            <p:ph type="subTitle" idx="1"/>
          </p:nvPr>
        </p:nvSpPr>
        <p:spPr>
          <a:xfrm>
            <a:off x="1029468" y="3733914"/>
            <a:ext cx="6105525" cy="1655762"/>
          </a:xfrm>
        </p:spPr>
        <p:txBody>
          <a:bodyPr>
            <a:normAutofit/>
          </a:bodyPr>
          <a:lstStyle/>
          <a:p>
            <a:pPr>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How to Talk About Gun Violence in Your Church - Presbyterian Mission Videos</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5:39 to 14:01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20C9189-73B8-4DA5-AF7F-DFE9BE05B2F7}"/>
              </a:ext>
            </a:extLst>
          </p:cNvPr>
          <p:cNvPicPr>
            <a:picLocks noChangeAspect="1"/>
          </p:cNvPicPr>
          <p:nvPr/>
        </p:nvPicPr>
        <p:blipFill>
          <a:blip r:embed="rId4"/>
          <a:stretch>
            <a:fillRect/>
          </a:stretch>
        </p:blipFill>
        <p:spPr>
          <a:xfrm>
            <a:off x="7934726" y="2114936"/>
            <a:ext cx="3475566" cy="3237955"/>
          </a:xfrm>
          <a:prstGeom prst="rect">
            <a:avLst/>
          </a:prstGeom>
        </p:spPr>
      </p:pic>
    </p:spTree>
    <p:extLst>
      <p:ext uri="{BB962C8B-B14F-4D97-AF65-F5344CB8AC3E}">
        <p14:creationId xmlns:p14="http://schemas.microsoft.com/office/powerpoint/2010/main" val="323708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
        <p:nvSpPr>
          <p:cNvPr id="8" name="TextBox 7">
            <a:extLst>
              <a:ext uri="{FF2B5EF4-FFF2-40B4-BE49-F238E27FC236}">
                <a16:creationId xmlns:a16="http://schemas.microsoft.com/office/drawing/2014/main" id="{CBC25611-E289-49E2-B4FE-297A7599D9F4}"/>
              </a:ext>
            </a:extLst>
          </p:cNvPr>
          <p:cNvSpPr txBox="1"/>
          <p:nvPr/>
        </p:nvSpPr>
        <p:spPr>
          <a:xfrm>
            <a:off x="1211198" y="943945"/>
            <a:ext cx="5737917" cy="584775"/>
          </a:xfrm>
          <a:prstGeom prst="rect">
            <a:avLst/>
          </a:prstGeom>
          <a:noFill/>
        </p:spPr>
        <p:txBody>
          <a:bodyPr wrap="square" rtlCol="0">
            <a:spAutoFit/>
          </a:bodyPr>
          <a:lstStyle/>
          <a:p>
            <a:pPr algn="ctr"/>
            <a:r>
              <a:rPr lang="en-US" sz="3200"/>
              <a:t>Dialogue Resources</a:t>
            </a:r>
            <a:endParaRPr lang="en-US" sz="3200" dirty="0"/>
          </a:p>
        </p:txBody>
      </p:sp>
      <p:sp>
        <p:nvSpPr>
          <p:cNvPr id="12" name="Subtitle 2">
            <a:extLst>
              <a:ext uri="{FF2B5EF4-FFF2-40B4-BE49-F238E27FC236}">
                <a16:creationId xmlns:a16="http://schemas.microsoft.com/office/drawing/2014/main" id="{D39B39FF-8026-44BF-A929-529EA71E6A6A}"/>
              </a:ext>
            </a:extLst>
          </p:cNvPr>
          <p:cNvSpPr>
            <a:spLocks noGrp="1"/>
          </p:cNvSpPr>
          <p:nvPr>
            <p:ph type="subTitle" idx="1"/>
          </p:nvPr>
        </p:nvSpPr>
        <p:spPr>
          <a:xfrm>
            <a:off x="1029468" y="3733914"/>
            <a:ext cx="6105525" cy="1655762"/>
          </a:xfrm>
        </p:spPr>
        <p:txBody>
          <a:bodyPr>
            <a:normAutofit/>
          </a:bodyPr>
          <a:lstStyle/>
          <a:p>
            <a:pPr>
              <a:lnSpc>
                <a:spcPct val="107000"/>
              </a:lnSpc>
              <a:spcBef>
                <a:spcPts val="0"/>
              </a:spcBef>
              <a:spcAft>
                <a:spcPts val="800"/>
              </a:spcAft>
            </a:pPr>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How to Talk About Gun Violence in Your Church - Presbyterian Mission Videos</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u="sng">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29:13 to 40:46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52E886B-5E4E-497C-8A56-001DE874C906}"/>
              </a:ext>
            </a:extLst>
          </p:cNvPr>
          <p:cNvPicPr>
            <a:picLocks noChangeAspect="1"/>
          </p:cNvPicPr>
          <p:nvPr/>
        </p:nvPicPr>
        <p:blipFill>
          <a:blip r:embed="rId4"/>
          <a:stretch>
            <a:fillRect/>
          </a:stretch>
        </p:blipFill>
        <p:spPr>
          <a:xfrm>
            <a:off x="7848113" y="2499367"/>
            <a:ext cx="3487214" cy="2469094"/>
          </a:xfrm>
          <a:prstGeom prst="rect">
            <a:avLst/>
          </a:prstGeom>
        </p:spPr>
      </p:pic>
    </p:spTree>
    <p:extLst>
      <p:ext uri="{BB962C8B-B14F-4D97-AF65-F5344CB8AC3E}">
        <p14:creationId xmlns:p14="http://schemas.microsoft.com/office/powerpoint/2010/main" val="150159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pic>
        <p:nvPicPr>
          <p:cNvPr id="5" name="Picture 4">
            <a:extLst>
              <a:ext uri="{FF2B5EF4-FFF2-40B4-BE49-F238E27FC236}">
                <a16:creationId xmlns:a16="http://schemas.microsoft.com/office/drawing/2014/main" id="{C3B4408F-BE00-42D4-8115-8238A5C86E84}"/>
              </a:ext>
            </a:extLst>
          </p:cNvPr>
          <p:cNvPicPr>
            <a:picLocks noChangeAspect="1"/>
          </p:cNvPicPr>
          <p:nvPr/>
        </p:nvPicPr>
        <p:blipFill>
          <a:blip r:embed="rId3"/>
          <a:stretch>
            <a:fillRect/>
          </a:stretch>
        </p:blipFill>
        <p:spPr>
          <a:xfrm>
            <a:off x="1786070" y="224519"/>
            <a:ext cx="4664964" cy="6402324"/>
          </a:xfrm>
          <a:prstGeom prst="rect">
            <a:avLst/>
          </a:prstGeom>
        </p:spPr>
      </p:pic>
    </p:spTree>
    <p:extLst>
      <p:ext uri="{BB962C8B-B14F-4D97-AF65-F5344CB8AC3E}">
        <p14:creationId xmlns:p14="http://schemas.microsoft.com/office/powerpoint/2010/main" val="276589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
        <p:nvSpPr>
          <p:cNvPr id="8" name="TextBox 7">
            <a:extLst>
              <a:ext uri="{FF2B5EF4-FFF2-40B4-BE49-F238E27FC236}">
                <a16:creationId xmlns:a16="http://schemas.microsoft.com/office/drawing/2014/main" id="{CBC25611-E289-49E2-B4FE-297A7599D9F4}"/>
              </a:ext>
            </a:extLst>
          </p:cNvPr>
          <p:cNvSpPr txBox="1"/>
          <p:nvPr/>
        </p:nvSpPr>
        <p:spPr>
          <a:xfrm>
            <a:off x="1211198" y="943945"/>
            <a:ext cx="5737917" cy="584775"/>
          </a:xfrm>
          <a:prstGeom prst="rect">
            <a:avLst/>
          </a:prstGeom>
          <a:noFill/>
        </p:spPr>
        <p:txBody>
          <a:bodyPr wrap="square" rtlCol="0">
            <a:spAutoFit/>
          </a:bodyPr>
          <a:lstStyle/>
          <a:p>
            <a:pPr algn="ctr"/>
            <a:r>
              <a:rPr lang="en-US" sz="3200" dirty="0"/>
              <a:t>Talk Back</a:t>
            </a:r>
          </a:p>
        </p:txBody>
      </p:sp>
      <p:sp>
        <p:nvSpPr>
          <p:cNvPr id="12" name="Subtitle 2">
            <a:extLst>
              <a:ext uri="{FF2B5EF4-FFF2-40B4-BE49-F238E27FC236}">
                <a16:creationId xmlns:a16="http://schemas.microsoft.com/office/drawing/2014/main" id="{D39B39FF-8026-44BF-A929-529EA71E6A6A}"/>
              </a:ext>
            </a:extLst>
          </p:cNvPr>
          <p:cNvSpPr>
            <a:spLocks noGrp="1"/>
          </p:cNvSpPr>
          <p:nvPr>
            <p:ph type="subTitle" idx="1"/>
          </p:nvPr>
        </p:nvSpPr>
        <p:spPr>
          <a:xfrm>
            <a:off x="1021870" y="2722203"/>
            <a:ext cx="6105525" cy="2681657"/>
          </a:xfrm>
        </p:spPr>
        <p:txBody>
          <a:bodyPr>
            <a:normAutofit/>
          </a:bodyPr>
          <a:lstStyle/>
          <a:p>
            <a:pPr>
              <a:lnSpc>
                <a:spcPct val="107000"/>
              </a:lnSpc>
              <a:spcBef>
                <a:spcPts val="0"/>
              </a:spcBef>
              <a:spcAft>
                <a:spcPts val="800"/>
              </a:spcAft>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Where are we at?</a:t>
            </a:r>
          </a:p>
          <a:p>
            <a:pPr>
              <a:lnSpc>
                <a:spcPct val="107000"/>
              </a:lnSpc>
              <a:spcBef>
                <a:spcPts val="0"/>
              </a:spcBef>
              <a:spcAft>
                <a:spcPts val="800"/>
              </a:spcAft>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Self answer the questions from PCUSA </a:t>
            </a:r>
            <a:r>
              <a:rPr lang="en-US" sz="4000">
                <a:solidFill>
                  <a:schemeClr val="bg1"/>
                </a:solidFill>
                <a:latin typeface="Calibri" panose="020F0502020204030204" pitchFamily="34" charset="0"/>
                <a:ea typeface="Calibri" panose="020F0502020204030204" pitchFamily="34" charset="0"/>
                <a:cs typeface="Times New Roman" panose="02020603050405020304" pitchFamily="18" charset="0"/>
              </a:rPr>
              <a:t>policy report</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25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2683A806-AA4D-4950-B5CF-3EF531EEDFEE}"/>
              </a:ext>
            </a:extLst>
          </p:cNvPr>
          <p:cNvPicPr>
            <a:picLocks noChangeAspect="1"/>
          </p:cNvPicPr>
          <p:nvPr/>
        </p:nvPicPr>
        <p:blipFill rotWithShape="1">
          <a:blip r:embed="rId2">
            <a:alphaModFix amt="60000"/>
          </a:blip>
          <a:srcRect l="52471" r="-2" b="-2"/>
          <a:stretch/>
        </p:blipFill>
        <p:spPr>
          <a:xfrm>
            <a:off x="7305675" y="-3319"/>
            <a:ext cx="4883278" cy="6858000"/>
          </a:xfrm>
          <a:prstGeom prst="rect">
            <a:avLst/>
          </a:prstGeom>
        </p:spPr>
      </p:pic>
      <p:sp>
        <p:nvSpPr>
          <p:cNvPr id="8" name="TextBox 7">
            <a:extLst>
              <a:ext uri="{FF2B5EF4-FFF2-40B4-BE49-F238E27FC236}">
                <a16:creationId xmlns:a16="http://schemas.microsoft.com/office/drawing/2014/main" id="{CBC25611-E289-49E2-B4FE-297A7599D9F4}"/>
              </a:ext>
            </a:extLst>
          </p:cNvPr>
          <p:cNvSpPr txBox="1"/>
          <p:nvPr/>
        </p:nvSpPr>
        <p:spPr>
          <a:xfrm>
            <a:off x="2537515" y="978133"/>
            <a:ext cx="5737917" cy="584775"/>
          </a:xfrm>
          <a:prstGeom prst="rect">
            <a:avLst/>
          </a:prstGeom>
          <a:noFill/>
        </p:spPr>
        <p:txBody>
          <a:bodyPr wrap="square" rtlCol="0">
            <a:spAutoFit/>
          </a:bodyPr>
          <a:lstStyle/>
          <a:p>
            <a:pPr algn="ctr"/>
            <a:r>
              <a:rPr lang="en-US" sz="3200" dirty="0"/>
              <a:t>What can I do?</a:t>
            </a:r>
          </a:p>
        </p:txBody>
      </p:sp>
      <p:sp>
        <p:nvSpPr>
          <p:cNvPr id="12" name="Subtitle 2">
            <a:extLst>
              <a:ext uri="{FF2B5EF4-FFF2-40B4-BE49-F238E27FC236}">
                <a16:creationId xmlns:a16="http://schemas.microsoft.com/office/drawing/2014/main" id="{D39B39FF-8026-44BF-A929-529EA71E6A6A}"/>
              </a:ext>
            </a:extLst>
          </p:cNvPr>
          <p:cNvSpPr>
            <a:spLocks noGrp="1"/>
          </p:cNvSpPr>
          <p:nvPr>
            <p:ph type="subTitle" idx="1"/>
          </p:nvPr>
        </p:nvSpPr>
        <p:spPr>
          <a:xfrm>
            <a:off x="698597" y="2376655"/>
            <a:ext cx="9590711" cy="2681657"/>
          </a:xfrm>
        </p:spPr>
        <p:txBody>
          <a:bodyPr>
            <a:normAutofit fontScale="92500" lnSpcReduction="20000"/>
          </a:bodyPr>
          <a:lstStyle/>
          <a:p>
            <a:pPr marL="571500" indent="-571500" algn="l">
              <a:lnSpc>
                <a:spcPct val="107000"/>
              </a:lnSpc>
              <a:spcBef>
                <a:spcPts val="0"/>
              </a:spcBef>
              <a:spcAft>
                <a:spcPts val="800"/>
              </a:spcAft>
              <a:buFont typeface="Arial" panose="020B0604020202020204" pitchFamily="34" charset="0"/>
              <a:buChar char="•"/>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PCUSA dialogue material</a:t>
            </a:r>
          </a:p>
          <a:p>
            <a:pPr marL="457200" indent="-457200" algn="l">
              <a:lnSpc>
                <a:spcPct val="107000"/>
              </a:lnSpc>
              <a:spcBef>
                <a:spcPts val="0"/>
              </a:spcBef>
              <a:spcAft>
                <a:spcPts val="800"/>
              </a:spcAft>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National Gun</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to Gardens Day – June 11</a:t>
            </a:r>
          </a:p>
          <a:p>
            <a:pPr marL="457200" indent="-457200" algn="l">
              <a:lnSpc>
                <a:spcPct val="107000"/>
              </a:lnSpc>
              <a:spcBef>
                <a:spcPts val="0"/>
              </a:spcBef>
              <a:spcAft>
                <a:spcPts val="800"/>
              </a:spcAft>
              <a:buFont typeface="Arial" panose="020B0604020202020204" pitchFamily="34" charset="0"/>
              <a:buChar char="•"/>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PCUSA webinars</a:t>
            </a:r>
          </a:p>
          <a:p>
            <a:pPr marL="457200" indent="-457200" algn="l">
              <a:lnSpc>
                <a:spcPct val="107000"/>
              </a:lnSpc>
              <a:spcBef>
                <a:spcPts val="0"/>
              </a:spcBef>
              <a:spcAft>
                <a:spcPts val="800"/>
              </a:spcAft>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Assembly of Lansing Pastors programs</a:t>
            </a:r>
          </a:p>
          <a:p>
            <a:pPr marL="0" marR="0">
              <a:lnSpc>
                <a:spcPct val="107000"/>
              </a:lnSpc>
              <a:spcBef>
                <a:spcPts val="0"/>
              </a:spcBef>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603758"/>
      </p:ext>
    </p:extLst>
  </p:cSld>
  <p:clrMapOvr>
    <a:masterClrMapping/>
  </p:clrMapOvr>
</p:sld>
</file>

<file path=ppt/theme/theme1.xml><?xml version="1.0" encoding="utf-8"?>
<a:theme xmlns:a="http://schemas.openxmlformats.org/drawingml/2006/main" name="LuminousVTI">
  <a:themeElements>
    <a:clrScheme name="AnalogousFromLightSeedLeftStep">
      <a:dk1>
        <a:srgbClr val="000000"/>
      </a:dk1>
      <a:lt1>
        <a:srgbClr val="FFFFFF"/>
      </a:lt1>
      <a:dk2>
        <a:srgbClr val="243341"/>
      </a:dk2>
      <a:lt2>
        <a:srgbClr val="E8E7E2"/>
      </a:lt2>
      <a:accent1>
        <a:srgbClr val="7D86DF"/>
      </a:accent1>
      <a:accent2>
        <a:srgbClr val="609DD8"/>
      </a:accent2>
      <a:accent3>
        <a:srgbClr val="55B0B8"/>
      </a:accent3>
      <a:accent4>
        <a:srgbClr val="51B594"/>
      </a:accent4>
      <a:accent5>
        <a:srgbClr val="55B86E"/>
      </a:accent5>
      <a:accent6>
        <a:srgbClr val="63B751"/>
      </a:accent6>
      <a:hlink>
        <a:srgbClr val="898453"/>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149</TotalTime>
  <Words>656</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 LT Pro</vt:lpstr>
      <vt:lpstr>Calibri</vt:lpstr>
      <vt:lpstr>Open Sans</vt:lpstr>
      <vt:lpstr>Sabon Next LT</vt:lpstr>
      <vt:lpstr>Source Sans Pro</vt:lpstr>
      <vt:lpstr>Wingdings</vt:lpstr>
      <vt:lpstr>LuminousVTI</vt:lpstr>
      <vt:lpstr>Let’s Talk about Gun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Gun Violence</dc:title>
  <dc:creator>Cecilia Anderson</dc:creator>
  <cp:lastModifiedBy>Cecilia Anderson</cp:lastModifiedBy>
  <cp:revision>6</cp:revision>
  <dcterms:created xsi:type="dcterms:W3CDTF">2022-02-03T17:37:23Z</dcterms:created>
  <dcterms:modified xsi:type="dcterms:W3CDTF">2022-03-03T20:25:25Z</dcterms:modified>
</cp:coreProperties>
</file>